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59" r:id="rId6"/>
    <p:sldId id="258" r:id="rId7"/>
    <p:sldId id="296" r:id="rId8"/>
    <p:sldId id="297" r:id="rId9"/>
    <p:sldId id="298" r:id="rId10"/>
    <p:sldId id="300" r:id="rId11"/>
    <p:sldId id="299" r:id="rId12"/>
    <p:sldId id="301" r:id="rId13"/>
    <p:sldId id="302" r:id="rId14"/>
    <p:sldId id="306" r:id="rId15"/>
    <p:sldId id="303" r:id="rId16"/>
    <p:sldId id="304" r:id="rId17"/>
    <p:sldId id="307" r:id="rId18"/>
    <p:sldId id="308" r:id="rId19"/>
    <p:sldId id="309" r:id="rId20"/>
    <p:sldId id="310" r:id="rId21"/>
    <p:sldId id="311" r:id="rId22"/>
    <p:sldId id="305" r:id="rId23"/>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33B1D6C9-AF00-F842-8E59-DA23D0253C32}">
          <p14:sldIdLst>
            <p14:sldId id="256"/>
          </p14:sldIdLst>
        </p14:section>
        <p14:section name="Content" id="{27FC0CF8-8223-1D4B-9414-A157DA1FF554}">
          <p14:sldIdLst>
            <p14:sldId id="259"/>
            <p14:sldId id="258"/>
            <p14:sldId id="296"/>
            <p14:sldId id="297"/>
            <p14:sldId id="298"/>
            <p14:sldId id="300"/>
            <p14:sldId id="299"/>
            <p14:sldId id="301"/>
            <p14:sldId id="302"/>
            <p14:sldId id="306"/>
            <p14:sldId id="303"/>
            <p14:sldId id="304"/>
            <p14:sldId id="307"/>
            <p14:sldId id="308"/>
            <p14:sldId id="309"/>
            <p14:sldId id="310"/>
            <p14:sldId id="311"/>
            <p14:sldId id="30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ramos@usal.es" initials="n" lastIdx="1" clrIdx="0">
    <p:extLst>
      <p:ext uri="{19B8F6BF-5375-455C-9EA6-DF929625EA0E}">
        <p15:presenceInfo xmlns:p15="http://schemas.microsoft.com/office/powerpoint/2012/main" userId="nramos@usal.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700"/>
  </p:normalViewPr>
  <p:slideViewPr>
    <p:cSldViewPr snapToGrid="0">
      <p:cViewPr varScale="1">
        <p:scale>
          <a:sx n="92" d="100"/>
          <a:sy n="92" d="100"/>
        </p:scale>
        <p:origin x="22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A7A3B-1EAD-5D45-B6C2-BBF54D760A12}" type="datetimeFigureOut">
              <a:rPr lang="pt-PT" smtClean="0"/>
              <a:t>02/12/2025</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6F0A5-AD02-7A43-8FF1-A1F7AF876C59}" type="slidenum">
              <a:rPr lang="pt-PT" smtClean="0"/>
              <a:t>‹Nº›</a:t>
            </a:fld>
            <a:endParaRPr lang="pt-PT"/>
          </a:p>
        </p:txBody>
      </p:sp>
    </p:spTree>
    <p:extLst>
      <p:ext uri="{BB962C8B-B14F-4D97-AF65-F5344CB8AC3E}">
        <p14:creationId xmlns:p14="http://schemas.microsoft.com/office/powerpoint/2010/main" val="224860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8238AB0-447D-4979-BA2C-8820C642928F}"/>
              </a:ext>
            </a:extLst>
          </p:cNvPr>
          <p:cNvSpPr/>
          <p:nvPr userDrawn="1"/>
        </p:nvSpPr>
        <p:spPr>
          <a:xfrm>
            <a:off x="0" y="-866274"/>
            <a:ext cx="6799423" cy="8184995"/>
          </a:xfrm>
          <a:prstGeom prst="rect">
            <a:avLst/>
          </a:prstGeom>
          <a:gradFill flip="none" rotWithShape="1">
            <a:gsLst>
              <a:gs pos="0">
                <a:schemeClr val="accent1">
                  <a:lumMod val="0"/>
                  <a:lumOff val="100000"/>
                  <a:alpha val="0"/>
                </a:schemeClr>
              </a:gs>
              <a:gs pos="99000">
                <a:srgbClr val="002060"/>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91864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quema Personalizad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ítulo 15">
            <a:extLst>
              <a:ext uri="{FF2B5EF4-FFF2-40B4-BE49-F238E27FC236}">
                <a16:creationId xmlns:a16="http://schemas.microsoft.com/office/drawing/2014/main" id="{61FE1519-3242-8FAD-118A-1549C5CAD4EB}"/>
              </a:ext>
            </a:extLst>
          </p:cNvPr>
          <p:cNvSpPr>
            <a:spLocks noGrp="1"/>
          </p:cNvSpPr>
          <p:nvPr>
            <p:ph type="title" hasCustomPrompt="1"/>
          </p:nvPr>
        </p:nvSpPr>
        <p:spPr>
          <a:xfrm>
            <a:off x="766763" y="728663"/>
            <a:ext cx="8534400" cy="921725"/>
          </a:xfrm>
          <a:prstGeom prst="rect">
            <a:avLst/>
          </a:prstGeom>
        </p:spPr>
        <p:txBody>
          <a:bodyPr/>
          <a:lstStyle>
            <a:lvl1pPr>
              <a:defRPr sz="3600" b="1"/>
            </a:lvl1pPr>
          </a:lstStyle>
          <a:p>
            <a:r>
              <a:rPr lang="pt-PT" dirty="0" err="1"/>
              <a:t>Title</a:t>
            </a:r>
            <a:endParaRPr lang="pt-PT" dirty="0"/>
          </a:p>
        </p:txBody>
      </p:sp>
      <p:sp>
        <p:nvSpPr>
          <p:cNvPr id="20" name="Marcador de Posição do Texto 18">
            <a:extLst>
              <a:ext uri="{FF2B5EF4-FFF2-40B4-BE49-F238E27FC236}">
                <a16:creationId xmlns:a16="http://schemas.microsoft.com/office/drawing/2014/main" id="{5C204CAD-6388-A0FA-A6BC-D7A223E42C12}"/>
              </a:ext>
            </a:extLst>
          </p:cNvPr>
          <p:cNvSpPr>
            <a:spLocks noGrp="1"/>
          </p:cNvSpPr>
          <p:nvPr>
            <p:ph type="body" sz="quarter" idx="10"/>
          </p:nvPr>
        </p:nvSpPr>
        <p:spPr>
          <a:xfrm>
            <a:off x="766763" y="2120900"/>
            <a:ext cx="5329237" cy="3252788"/>
          </a:xfrm>
          <a:prstGeom prst="rect">
            <a:avLst/>
          </a:prstGeo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22" name="Marcador de Posição da Imagem 21">
            <a:extLst>
              <a:ext uri="{FF2B5EF4-FFF2-40B4-BE49-F238E27FC236}">
                <a16:creationId xmlns:a16="http://schemas.microsoft.com/office/drawing/2014/main" id="{BDF224AC-142B-2F8B-F98A-09656715E054}"/>
              </a:ext>
            </a:extLst>
          </p:cNvPr>
          <p:cNvSpPr>
            <a:spLocks noGrp="1"/>
          </p:cNvSpPr>
          <p:nvPr>
            <p:ph type="pic" sz="quarter" idx="11"/>
          </p:nvPr>
        </p:nvSpPr>
        <p:spPr>
          <a:xfrm>
            <a:off x="6646863" y="2120900"/>
            <a:ext cx="4778375" cy="3252788"/>
          </a:xfrm>
          <a:prstGeom prst="rect">
            <a:avLst/>
          </a:prstGeom>
        </p:spPr>
        <p:txBody>
          <a:bodyPr/>
          <a:lstStyle/>
          <a:p>
            <a:endParaRPr lang="pt-PT"/>
          </a:p>
        </p:txBody>
      </p:sp>
    </p:spTree>
    <p:extLst>
      <p:ext uri="{BB962C8B-B14F-4D97-AF65-F5344CB8AC3E}">
        <p14:creationId xmlns:p14="http://schemas.microsoft.com/office/powerpoint/2010/main" val="167520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Portadilla + índice de apartado">
    <p:bg>
      <p:bgPr>
        <a:solidFill>
          <a:srgbClr val="515151"/>
        </a:solidFill>
        <a:effectLst/>
      </p:bgPr>
    </p:bg>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ADAD53BE-36D7-EF4A-9265-1381D424ACF0}"/>
              </a:ext>
            </a:extLst>
          </p:cNvPr>
          <p:cNvSpPr>
            <a:spLocks noGrp="1"/>
          </p:cNvSpPr>
          <p:nvPr>
            <p:ph idx="1" hasCustomPrompt="1"/>
          </p:nvPr>
        </p:nvSpPr>
        <p:spPr>
          <a:xfrm>
            <a:off x="897273" y="2126252"/>
            <a:ext cx="5591660" cy="3459296"/>
          </a:xfrm>
          <a:prstGeom prst="rect">
            <a:avLst/>
          </a:prstGeom>
        </p:spPr>
        <p:txBody>
          <a:bodyPr/>
          <a:lstStyle>
            <a:lvl1pPr marL="313200" marR="0" indent="-349200" algn="l" defTabSz="914400" rtl="0" eaLnBrk="1" fontAlgn="auto" latinLnBrk="0" hangingPunct="1">
              <a:lnSpc>
                <a:spcPct val="100000"/>
              </a:lnSpc>
              <a:spcBef>
                <a:spcPts val="600"/>
              </a:spcBef>
              <a:spcAft>
                <a:spcPts val="0"/>
              </a:spcAft>
              <a:buClr>
                <a:schemeClr val="bg1"/>
              </a:buClr>
              <a:buSzTx/>
              <a:buFont typeface="+mj-lt"/>
              <a:buAutoNum type="alphaUcPeriod"/>
              <a:tabLst/>
              <a:defRPr sz="2500" b="0">
                <a:solidFill>
                  <a:schemeClr val="bg1"/>
                </a:solidFill>
              </a:defRPr>
            </a:lvl1pPr>
            <a:lvl2pPr marL="800100" indent="-342900">
              <a:lnSpc>
                <a:spcPct val="150000"/>
              </a:lnSpc>
              <a:buFont typeface="Arial" panose="020B0604020202020204" pitchFamily="34" charset="0"/>
              <a:buChar char="•"/>
              <a:defRPr>
                <a:solidFill>
                  <a:srgbClr val="515151"/>
                </a:solidFill>
              </a:defRPr>
            </a:lvl2pPr>
            <a:lvl3pPr marL="1257300" indent="-342900">
              <a:lnSpc>
                <a:spcPct val="150000"/>
              </a:lnSpc>
              <a:buFont typeface="Arial" panose="020B0604020202020204" pitchFamily="34" charset="0"/>
              <a:buChar char="•"/>
              <a:defRPr>
                <a:solidFill>
                  <a:srgbClr val="515151"/>
                </a:solidFill>
              </a:defRPr>
            </a:lvl3pPr>
            <a:lvl4pPr marL="1657350" indent="-285750">
              <a:lnSpc>
                <a:spcPct val="150000"/>
              </a:lnSpc>
              <a:buFont typeface="Arial" panose="020B0604020202020204" pitchFamily="34" charset="0"/>
              <a:buChar char="•"/>
              <a:defRPr>
                <a:solidFill>
                  <a:srgbClr val="515151"/>
                </a:solidFill>
              </a:defRPr>
            </a:lvl4pPr>
            <a:lvl5pPr marL="2114550" indent="-285750">
              <a:lnSpc>
                <a:spcPct val="150000"/>
              </a:lnSpc>
              <a:buFont typeface="Arial" panose="020B0604020202020204" pitchFamily="34" charset="0"/>
              <a:buChar char="•"/>
              <a:defRPr>
                <a:solidFill>
                  <a:srgbClr val="515151"/>
                </a:solidFill>
              </a:defRPr>
            </a:lvl5pPr>
          </a:lstStyle>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s-ES_tradnl" dirty="0"/>
              <a:t>Haga clic para modificar el estilo de texto del patrón</a:t>
            </a: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s-ES_tradnl" dirty="0"/>
              <a:t>Haga clic para modificar el estilo de texto del patrón</a:t>
            </a: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s-ES_tradnl" dirty="0"/>
              <a:t>Haga clic para modificar el estilo de texto del patrón</a:t>
            </a:r>
          </a:p>
        </p:txBody>
      </p:sp>
      <p:sp>
        <p:nvSpPr>
          <p:cNvPr id="8" name="Título 1">
            <a:extLst>
              <a:ext uri="{FF2B5EF4-FFF2-40B4-BE49-F238E27FC236}">
                <a16:creationId xmlns:a16="http://schemas.microsoft.com/office/drawing/2014/main" id="{C011C213-5A6B-A146-AE02-C763E1EEE173}"/>
              </a:ext>
            </a:extLst>
          </p:cNvPr>
          <p:cNvSpPr>
            <a:spLocks noGrp="1"/>
          </p:cNvSpPr>
          <p:nvPr>
            <p:ph type="title" hasCustomPrompt="1"/>
          </p:nvPr>
        </p:nvSpPr>
        <p:spPr>
          <a:xfrm>
            <a:off x="617860" y="975106"/>
            <a:ext cx="5257800" cy="1118100"/>
          </a:xfrm>
          <a:prstGeom prst="rect">
            <a:avLst/>
          </a:prstGeom>
        </p:spPr>
        <p:txBody>
          <a:bodyPr/>
          <a:lstStyle>
            <a:lvl1pPr>
              <a:defRPr sz="3500" b="1">
                <a:solidFill>
                  <a:schemeClr val="bg1"/>
                </a:solidFill>
              </a:defRPr>
            </a:lvl1pPr>
          </a:lstStyle>
          <a:p>
            <a:r>
              <a:rPr lang="es-ES_tradnl" dirty="0"/>
              <a:t>Clic para editar título</a:t>
            </a:r>
          </a:p>
        </p:txBody>
      </p:sp>
      <p:sp>
        <p:nvSpPr>
          <p:cNvPr id="11" name="Marcador de texto 2">
            <a:extLst>
              <a:ext uri="{FF2B5EF4-FFF2-40B4-BE49-F238E27FC236}">
                <a16:creationId xmlns:a16="http://schemas.microsoft.com/office/drawing/2014/main" id="{0E825AA1-DAC9-284B-9027-136A7A21EC5B}"/>
              </a:ext>
            </a:extLst>
          </p:cNvPr>
          <p:cNvSpPr>
            <a:spLocks noGrp="1"/>
          </p:cNvSpPr>
          <p:nvPr>
            <p:ph type="body" idx="11"/>
          </p:nvPr>
        </p:nvSpPr>
        <p:spPr>
          <a:xfrm>
            <a:off x="617860" y="480183"/>
            <a:ext cx="5478140" cy="461877"/>
          </a:xfrm>
          <a:prstGeom prst="rect">
            <a:avLst/>
          </a:prstGeom>
        </p:spPr>
        <p:txBody>
          <a:bodyPr anchor="b"/>
          <a:lstStyle>
            <a:lvl1pPr marL="0" indent="0">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Marcador de imagen 2">
            <a:extLst>
              <a:ext uri="{FF2B5EF4-FFF2-40B4-BE49-F238E27FC236}">
                <a16:creationId xmlns:a16="http://schemas.microsoft.com/office/drawing/2014/main" id="{35112C88-613D-6E49-B0DB-B12A40828F68}"/>
              </a:ext>
            </a:extLst>
          </p:cNvPr>
          <p:cNvSpPr>
            <a:spLocks noGrp="1"/>
          </p:cNvSpPr>
          <p:nvPr>
            <p:ph type="pic" idx="12"/>
          </p:nvPr>
        </p:nvSpPr>
        <p:spPr>
          <a:xfrm>
            <a:off x="6488932" y="0"/>
            <a:ext cx="5703067"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_tradnl" dirty="0"/>
          </a:p>
        </p:txBody>
      </p:sp>
    </p:spTree>
    <p:extLst>
      <p:ext uri="{BB962C8B-B14F-4D97-AF65-F5344CB8AC3E}">
        <p14:creationId xmlns:p14="http://schemas.microsoft.com/office/powerpoint/2010/main" val="3260901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411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5904" userDrawn="1">
          <p15:clr>
            <a:srgbClr val="F26B43"/>
          </p15:clr>
        </p15:guide>
        <p15:guide id="5" pos="7197" userDrawn="1">
          <p15:clr>
            <a:srgbClr val="F26B43"/>
          </p15:clr>
        </p15:guide>
        <p15:guide id="6" orient="horz" pos="3385" userDrawn="1">
          <p15:clr>
            <a:srgbClr val="F26B43"/>
          </p15:clr>
        </p15:guide>
        <p15:guide id="7" orient="horz" pos="45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Google Shape;118;p22">
            <a:extLst>
              <a:ext uri="{FF2B5EF4-FFF2-40B4-BE49-F238E27FC236}">
                <a16:creationId xmlns:a16="http://schemas.microsoft.com/office/drawing/2014/main" id="{25304305-BE11-6C9C-DA22-283CEB57ACCA}"/>
              </a:ext>
            </a:extLst>
          </p:cNvPr>
          <p:cNvSpPr txBox="1">
            <a:spLocks noGrp="1"/>
          </p:cNvSpPr>
          <p:nvPr>
            <p:ph type="subTitle" idx="4294967295"/>
          </p:nvPr>
        </p:nvSpPr>
        <p:spPr>
          <a:xfrm>
            <a:off x="663261" y="3429000"/>
            <a:ext cx="8721808" cy="1355197"/>
          </a:xfrm>
          <a:prstGeom prst="rect">
            <a:avLst/>
          </a:prstGeom>
        </p:spPr>
        <p:txBody>
          <a:bodyPr spcFirstLastPara="1" wrap="square" lIns="91425" tIns="91425" rIns="91425" bIns="91425" anchor="b" anchorCtr="0">
            <a:noAutofit/>
          </a:bodyPr>
          <a:lstStyle/>
          <a:p>
            <a:pPr marL="0" lvl="0" indent="0">
              <a:buNone/>
            </a:pPr>
            <a:r>
              <a:rPr lang="pt-PT" b="1" dirty="0">
                <a:solidFill>
                  <a:schemeClr val="bg1"/>
                </a:solidFill>
                <a:ea typeface="Verdana" panose="020B0604030504040204" pitchFamily="34" charset="0"/>
                <a:cs typeface="Arial" panose="020B0604020202020204" pitchFamily="34" charset="0"/>
              </a:rPr>
              <a:t>Title:</a:t>
            </a:r>
            <a:r>
              <a:rPr lang="pt-PT" b="1" dirty="0">
                <a:ea typeface="Verdana" panose="020B0604030504040204" pitchFamily="34" charset="0"/>
                <a:cs typeface="Arial" panose="020B0604020202020204" pitchFamily="34" charset="0"/>
              </a:rPr>
              <a:t> </a:t>
            </a:r>
            <a:r>
              <a:rPr lang="en-US" b="1" dirty="0">
                <a:ea typeface="Verdana" panose="020B0604030504040204" pitchFamily="34" charset="0"/>
                <a:cs typeface="Arial" panose="020B0604020202020204" pitchFamily="34" charset="0"/>
              </a:rPr>
              <a:t>Multilevel dimension of the just green transition &amp; social rights</a:t>
            </a:r>
          </a:p>
          <a:p>
            <a:pPr marL="0" lvl="0" indent="0">
              <a:buNone/>
            </a:pPr>
            <a:r>
              <a:rPr lang="pt-PT" dirty="0">
                <a:solidFill>
                  <a:schemeClr val="lt1"/>
                </a:solidFill>
                <a:ea typeface="Verdana" panose="020B0604030504040204" pitchFamily="34" charset="0"/>
                <a:cs typeface="Arial" panose="020B0604020202020204" pitchFamily="34" charset="0"/>
              </a:rPr>
              <a:t>Nuria E. Ramos Martín</a:t>
            </a:r>
            <a:r>
              <a:rPr lang="es-ES" dirty="0">
                <a:solidFill>
                  <a:schemeClr val="lt1"/>
                </a:solidFill>
                <a:ea typeface="Verdana" panose="020B0604030504040204" pitchFamily="34" charset="0"/>
                <a:cs typeface="Arial" panose="020B0604020202020204" pitchFamily="34" charset="0"/>
              </a:rPr>
              <a:t> – </a:t>
            </a:r>
            <a:r>
              <a:rPr lang="es-ES" dirty="0" err="1">
                <a:solidFill>
                  <a:schemeClr val="lt1"/>
                </a:solidFill>
                <a:ea typeface="Verdana" panose="020B0604030504040204" pitchFamily="34" charset="0"/>
                <a:cs typeface="Arial" panose="020B0604020202020204" pitchFamily="34" charset="0"/>
              </a:rPr>
              <a:t>University</a:t>
            </a:r>
            <a:r>
              <a:rPr lang="es-ES" dirty="0">
                <a:solidFill>
                  <a:schemeClr val="lt1"/>
                </a:solidFill>
                <a:ea typeface="Verdana" panose="020B0604030504040204" pitchFamily="34" charset="0"/>
                <a:cs typeface="Arial" panose="020B0604020202020204" pitchFamily="34" charset="0"/>
              </a:rPr>
              <a:t> </a:t>
            </a:r>
            <a:r>
              <a:rPr lang="es-ES" dirty="0" err="1">
                <a:solidFill>
                  <a:schemeClr val="lt1"/>
                </a:solidFill>
                <a:ea typeface="Verdana" panose="020B0604030504040204" pitchFamily="34" charset="0"/>
                <a:cs typeface="Arial" panose="020B0604020202020204" pitchFamily="34" charset="0"/>
              </a:rPr>
              <a:t>of</a:t>
            </a:r>
            <a:r>
              <a:rPr lang="es-ES" dirty="0">
                <a:solidFill>
                  <a:schemeClr val="lt1"/>
                </a:solidFill>
                <a:ea typeface="Verdana" panose="020B0604030504040204" pitchFamily="34" charset="0"/>
                <a:cs typeface="Arial" panose="020B0604020202020204" pitchFamily="34" charset="0"/>
              </a:rPr>
              <a:t> Salamanca</a:t>
            </a:r>
            <a:endParaRPr lang="pt-PT" dirty="0">
              <a:solidFill>
                <a:schemeClr val="lt1"/>
              </a:solidFill>
              <a:ea typeface="Verdana" panose="020B060403050404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717449FD-0C34-706B-3DAE-3CFAC571052B}"/>
              </a:ext>
            </a:extLst>
          </p:cNvPr>
          <p:cNvSpPr txBox="1"/>
          <p:nvPr/>
        </p:nvSpPr>
        <p:spPr>
          <a:xfrm>
            <a:off x="663261" y="2532132"/>
            <a:ext cx="5815084" cy="461665"/>
          </a:xfrm>
          <a:prstGeom prst="rect">
            <a:avLst/>
          </a:prstGeom>
          <a:noFill/>
        </p:spPr>
        <p:txBody>
          <a:bodyPr wrap="square">
            <a:spAutoFit/>
          </a:bodyPr>
          <a:lstStyle/>
          <a:p>
            <a:r>
              <a:rPr lang="pt-PT" b="1" dirty="0">
                <a:solidFill>
                  <a:schemeClr val="bg1"/>
                </a:solidFill>
                <a:cs typeface="Arial" panose="020B0604020202020204" pitchFamily="34" charset="0"/>
              </a:rPr>
              <a:t>Session Title  </a:t>
            </a:r>
            <a:r>
              <a:rPr lang="es-ES" sz="2400" b="1" i="0" dirty="0" err="1">
                <a:solidFill>
                  <a:srgbClr val="222222"/>
                </a:solidFill>
                <a:effectLst/>
                <a:latin typeface="Arial" panose="020B0604020202020204" pitchFamily="34" charset="0"/>
              </a:rPr>
              <a:t>Sustainability</a:t>
            </a:r>
            <a:endParaRPr lang="pt-PT" sz="2400" b="1" dirty="0">
              <a:solidFill>
                <a:schemeClr val="bg1"/>
              </a:solidFill>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99170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2C31B-E22B-487C-A5CC-3BC1044816A6}"/>
              </a:ext>
            </a:extLst>
          </p:cNvPr>
          <p:cNvSpPr>
            <a:spLocks noGrp="1"/>
          </p:cNvSpPr>
          <p:nvPr>
            <p:ph type="title"/>
          </p:nvPr>
        </p:nvSpPr>
        <p:spPr>
          <a:xfrm>
            <a:off x="766762" y="623455"/>
            <a:ext cx="8809499" cy="1026933"/>
          </a:xfrm>
        </p:spPr>
        <p:txBody>
          <a:bodyPr/>
          <a:lstStyle/>
          <a:p>
            <a:r>
              <a:rPr lang="es-ES" dirty="0"/>
              <a:t>Key </a:t>
            </a:r>
            <a:r>
              <a:rPr lang="es-ES" dirty="0" err="1"/>
              <a:t>feature</a:t>
            </a:r>
            <a:r>
              <a:rPr lang="es-ES" dirty="0"/>
              <a:t> Just </a:t>
            </a:r>
            <a:r>
              <a:rPr lang="es-ES" dirty="0" err="1"/>
              <a:t>ecological</a:t>
            </a:r>
            <a:r>
              <a:rPr lang="es-ES" dirty="0"/>
              <a:t> </a:t>
            </a:r>
            <a:r>
              <a:rPr lang="es-ES" dirty="0" err="1"/>
              <a:t>transition</a:t>
            </a:r>
            <a:r>
              <a:rPr lang="es-ES" dirty="0"/>
              <a:t> -</a:t>
            </a:r>
            <a:br>
              <a:rPr lang="es-ES" dirty="0"/>
            </a:br>
            <a:r>
              <a:rPr lang="es-ES" dirty="0"/>
              <a:t>Green </a:t>
            </a:r>
            <a:r>
              <a:rPr lang="es-ES" dirty="0" err="1"/>
              <a:t>collective</a:t>
            </a:r>
            <a:r>
              <a:rPr lang="es-ES" dirty="0"/>
              <a:t> </a:t>
            </a:r>
            <a:r>
              <a:rPr lang="es-ES" dirty="0" err="1"/>
              <a:t>bargaining</a:t>
            </a:r>
            <a:r>
              <a:rPr lang="es-ES" dirty="0"/>
              <a:t> – </a:t>
            </a:r>
            <a:r>
              <a:rPr lang="es-ES" dirty="0" err="1"/>
              <a:t>Examples</a:t>
            </a:r>
            <a:r>
              <a:rPr lang="es-ES" dirty="0"/>
              <a:t>:</a:t>
            </a:r>
          </a:p>
        </p:txBody>
      </p:sp>
      <p:sp>
        <p:nvSpPr>
          <p:cNvPr id="3" name="Marcador de texto 2">
            <a:extLst>
              <a:ext uri="{FF2B5EF4-FFF2-40B4-BE49-F238E27FC236}">
                <a16:creationId xmlns:a16="http://schemas.microsoft.com/office/drawing/2014/main" id="{0B882538-AB9D-4D5E-A31C-B9D01FABD625}"/>
              </a:ext>
            </a:extLst>
          </p:cNvPr>
          <p:cNvSpPr>
            <a:spLocks noGrp="1"/>
          </p:cNvSpPr>
          <p:nvPr>
            <p:ph type="body" sz="quarter" idx="10"/>
          </p:nvPr>
        </p:nvSpPr>
        <p:spPr>
          <a:xfrm>
            <a:off x="631767" y="1650388"/>
            <a:ext cx="10906298" cy="4060456"/>
          </a:xfrm>
        </p:spPr>
        <p:txBody>
          <a:bodyPr/>
          <a:lstStyle/>
          <a:p>
            <a:r>
              <a:rPr lang="en-US" sz="2400" dirty="0"/>
              <a:t>ETUC – Green Workplaces. A Guide for Union Representatives (2012)</a:t>
            </a:r>
          </a:p>
          <a:p>
            <a:r>
              <a:rPr lang="en-US" sz="2400" dirty="0"/>
              <a:t>EPSU – Discussion Paper: Impact of Climate Change on Public Policies in Europe, (2011)</a:t>
            </a:r>
          </a:p>
          <a:p>
            <a:r>
              <a:rPr lang="en-US" sz="2400" dirty="0"/>
              <a:t>RISE Project (BE) – Network - Supports environmental actions  in firms through workers´ representatives commitment (waste management, energy saving, mobility &amp; sustainable transport).</a:t>
            </a:r>
          </a:p>
          <a:p>
            <a:r>
              <a:rPr lang="en-US" sz="2400" dirty="0"/>
              <a:t>ETUI – Green Social Dialogue training: aiming inclusion of environmental clauses in social dialogue.</a:t>
            </a:r>
          </a:p>
          <a:p>
            <a:r>
              <a:rPr lang="en-US" sz="2400" dirty="0"/>
              <a:t>Work in a Warming World Project (CAN) gathers “green clauses” in Canadian collective agreements.</a:t>
            </a:r>
          </a:p>
          <a:p>
            <a:endParaRPr lang="es-ES" dirty="0"/>
          </a:p>
        </p:txBody>
      </p:sp>
    </p:spTree>
    <p:extLst>
      <p:ext uri="{BB962C8B-B14F-4D97-AF65-F5344CB8AC3E}">
        <p14:creationId xmlns:p14="http://schemas.microsoft.com/office/powerpoint/2010/main" val="343836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8ADEB6-E844-4CB1-95D2-40588B76C716}"/>
              </a:ext>
            </a:extLst>
          </p:cNvPr>
          <p:cNvSpPr>
            <a:spLocks noGrp="1"/>
          </p:cNvSpPr>
          <p:nvPr>
            <p:ph type="title"/>
          </p:nvPr>
        </p:nvSpPr>
        <p:spPr/>
        <p:txBody>
          <a:bodyPr/>
          <a:lstStyle/>
          <a:p>
            <a:r>
              <a:rPr lang="es-ES" dirty="0"/>
              <a:t>Areas </a:t>
            </a:r>
            <a:r>
              <a:rPr lang="es-ES" dirty="0" err="1"/>
              <a:t>of</a:t>
            </a:r>
            <a:r>
              <a:rPr lang="es-ES" dirty="0"/>
              <a:t> </a:t>
            </a:r>
            <a:r>
              <a:rPr lang="es-ES" dirty="0" err="1"/>
              <a:t>collaboration</a:t>
            </a:r>
            <a:r>
              <a:rPr lang="es-ES" dirty="0"/>
              <a:t> UN &amp; ILO</a:t>
            </a:r>
          </a:p>
        </p:txBody>
      </p:sp>
      <p:sp>
        <p:nvSpPr>
          <p:cNvPr id="3" name="Marcador de texto 2">
            <a:extLst>
              <a:ext uri="{FF2B5EF4-FFF2-40B4-BE49-F238E27FC236}">
                <a16:creationId xmlns:a16="http://schemas.microsoft.com/office/drawing/2014/main" id="{9E65619C-78C1-4F5F-A6AF-5710C3608745}"/>
              </a:ext>
            </a:extLst>
          </p:cNvPr>
          <p:cNvSpPr>
            <a:spLocks noGrp="1"/>
          </p:cNvSpPr>
          <p:nvPr>
            <p:ph type="body" sz="quarter" idx="10"/>
          </p:nvPr>
        </p:nvSpPr>
        <p:spPr>
          <a:xfrm>
            <a:off x="766763" y="1465005"/>
            <a:ext cx="10923792" cy="4139381"/>
          </a:xfrm>
        </p:spPr>
        <p:txBody>
          <a:bodyPr/>
          <a:lstStyle/>
          <a:p>
            <a:r>
              <a:rPr lang="en-US" b="1" dirty="0"/>
              <a:t>Sustainable Development Goals (SDGs): </a:t>
            </a:r>
            <a:r>
              <a:rPr lang="en-US" dirty="0"/>
              <a:t>The collaboration supports the achievement of the Sustainable Development Goals (SDGs), particularly SDG 8 promoting decent work,  reducing inequalities (SDG 10), and fostering peaceful and inclusive societies (SDG 16).</a:t>
            </a:r>
          </a:p>
          <a:p>
            <a:r>
              <a:rPr lang="en-US" b="1" dirty="0"/>
              <a:t>Fostering Responsible Business Conduct: </a:t>
            </a:r>
            <a:r>
              <a:rPr lang="en-US" dirty="0"/>
              <a:t>encouraging companies to engage in responsible business conduct that goes beyond compliance with national laws to </a:t>
            </a:r>
            <a:r>
              <a:rPr lang="en-US" b="1" dirty="0"/>
              <a:t>actively support international </a:t>
            </a:r>
            <a:r>
              <a:rPr lang="en-US" b="1" dirty="0" err="1"/>
              <a:t>labour</a:t>
            </a:r>
            <a:r>
              <a:rPr lang="en-US" b="1" dirty="0"/>
              <a:t> standards. </a:t>
            </a:r>
            <a:r>
              <a:rPr lang="en-US" dirty="0"/>
              <a:t>This includes efforts to combat forced </a:t>
            </a:r>
            <a:r>
              <a:rPr lang="en-US" dirty="0" err="1"/>
              <a:t>labour</a:t>
            </a:r>
            <a:r>
              <a:rPr lang="en-US" dirty="0"/>
              <a:t>, child </a:t>
            </a:r>
            <a:r>
              <a:rPr lang="en-US" dirty="0" err="1"/>
              <a:t>labour</a:t>
            </a:r>
            <a:r>
              <a:rPr lang="en-US" dirty="0"/>
              <a:t>, and discrimination in the workplace, and to support the rights of workers to organize and bargain collectively.</a:t>
            </a:r>
          </a:p>
          <a:p>
            <a:endParaRPr lang="es-ES" dirty="0"/>
          </a:p>
        </p:txBody>
      </p:sp>
    </p:spTree>
    <p:extLst>
      <p:ext uri="{BB962C8B-B14F-4D97-AF65-F5344CB8AC3E}">
        <p14:creationId xmlns:p14="http://schemas.microsoft.com/office/powerpoint/2010/main" val="1662805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3E28CB-18D4-4F66-A8AB-0DB5F44AA045}"/>
              </a:ext>
            </a:extLst>
          </p:cNvPr>
          <p:cNvSpPr>
            <a:spLocks noGrp="1"/>
          </p:cNvSpPr>
          <p:nvPr>
            <p:ph type="title"/>
          </p:nvPr>
        </p:nvSpPr>
        <p:spPr>
          <a:xfrm>
            <a:off x="766763" y="548641"/>
            <a:ext cx="8942502" cy="1695796"/>
          </a:xfrm>
        </p:spPr>
        <p:txBody>
          <a:bodyPr/>
          <a:lstStyle/>
          <a:p>
            <a:r>
              <a:rPr lang="en-US" dirty="0"/>
              <a:t>UN &amp; ILO Collaboration: Global Compact - Promoting Decent Work in the Context of Sustainable Development</a:t>
            </a:r>
            <a:endParaRPr lang="es-ES" dirty="0"/>
          </a:p>
        </p:txBody>
      </p:sp>
      <p:sp>
        <p:nvSpPr>
          <p:cNvPr id="3" name="Marcador de texto 2">
            <a:extLst>
              <a:ext uri="{FF2B5EF4-FFF2-40B4-BE49-F238E27FC236}">
                <a16:creationId xmlns:a16="http://schemas.microsoft.com/office/drawing/2014/main" id="{D30A0082-61D6-49C4-9FEF-CA1062F3CFDA}"/>
              </a:ext>
            </a:extLst>
          </p:cNvPr>
          <p:cNvSpPr>
            <a:spLocks noGrp="1"/>
          </p:cNvSpPr>
          <p:nvPr>
            <p:ph type="body" sz="quarter" idx="10"/>
          </p:nvPr>
        </p:nvSpPr>
        <p:spPr>
          <a:xfrm>
            <a:off x="766763" y="2120900"/>
            <a:ext cx="10658474" cy="3252788"/>
          </a:xfrm>
        </p:spPr>
        <p:txBody>
          <a:bodyPr/>
          <a:lstStyle/>
          <a:p>
            <a:r>
              <a:rPr lang="en-US" dirty="0"/>
              <a:t>The UN Global Compact is the world’s largest voluntary corporate sustainability initiative, launched in 2000 by the United Nations. It encourages businesses and organizations worldwide to align their operations and strategies with ten universally accepted principles in the areas of human rights, </a:t>
            </a:r>
            <a:r>
              <a:rPr lang="en-US" dirty="0" err="1"/>
              <a:t>labour</a:t>
            </a:r>
            <a:r>
              <a:rPr lang="en-US" dirty="0"/>
              <a:t>, environment, and anti-corruption. </a:t>
            </a:r>
          </a:p>
          <a:p>
            <a:r>
              <a:rPr lang="en-US" dirty="0"/>
              <a:t>Protect, Respect &amp; Remedy</a:t>
            </a:r>
          </a:p>
          <a:p>
            <a:r>
              <a:rPr lang="es-ES" dirty="0"/>
              <a:t>Links </a:t>
            </a:r>
            <a:r>
              <a:rPr lang="es-ES" dirty="0" err="1"/>
              <a:t>between</a:t>
            </a:r>
            <a:r>
              <a:rPr lang="es-ES" dirty="0"/>
              <a:t> </a:t>
            </a:r>
            <a:r>
              <a:rPr lang="es-ES" dirty="0" err="1"/>
              <a:t>respect</a:t>
            </a:r>
            <a:r>
              <a:rPr lang="es-ES" dirty="0"/>
              <a:t> </a:t>
            </a:r>
            <a:r>
              <a:rPr lang="es-ES" dirty="0" err="1"/>
              <a:t>to</a:t>
            </a:r>
            <a:r>
              <a:rPr lang="es-ES" dirty="0"/>
              <a:t> </a:t>
            </a:r>
            <a:r>
              <a:rPr lang="es-ES" dirty="0" err="1"/>
              <a:t>enviromental</a:t>
            </a:r>
            <a:r>
              <a:rPr lang="es-ES" dirty="0"/>
              <a:t> and </a:t>
            </a:r>
            <a:r>
              <a:rPr lang="es-ES" dirty="0" err="1"/>
              <a:t>labour</a:t>
            </a:r>
            <a:r>
              <a:rPr lang="es-ES" dirty="0"/>
              <a:t> rules.</a:t>
            </a:r>
          </a:p>
        </p:txBody>
      </p:sp>
    </p:spTree>
    <p:extLst>
      <p:ext uri="{BB962C8B-B14F-4D97-AF65-F5344CB8AC3E}">
        <p14:creationId xmlns:p14="http://schemas.microsoft.com/office/powerpoint/2010/main" val="332014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38746-A280-4845-BF5F-B53F8D0ECA10}"/>
              </a:ext>
            </a:extLst>
          </p:cNvPr>
          <p:cNvSpPr>
            <a:spLocks noGrp="1"/>
          </p:cNvSpPr>
          <p:nvPr>
            <p:ph type="title"/>
          </p:nvPr>
        </p:nvSpPr>
        <p:spPr/>
        <p:txBody>
          <a:bodyPr/>
          <a:lstStyle/>
          <a:p>
            <a:r>
              <a:rPr lang="en-US" dirty="0"/>
              <a:t>The Global Compact directly draws from the ILO’s core labor standards </a:t>
            </a:r>
            <a:endParaRPr lang="es-ES" dirty="0"/>
          </a:p>
        </p:txBody>
      </p:sp>
      <p:sp>
        <p:nvSpPr>
          <p:cNvPr id="3" name="Marcador de texto 2">
            <a:extLst>
              <a:ext uri="{FF2B5EF4-FFF2-40B4-BE49-F238E27FC236}">
                <a16:creationId xmlns:a16="http://schemas.microsoft.com/office/drawing/2014/main" id="{DF365A76-F8E8-4780-B5EB-55A27573393D}"/>
              </a:ext>
            </a:extLst>
          </p:cNvPr>
          <p:cNvSpPr>
            <a:spLocks noGrp="1"/>
          </p:cNvSpPr>
          <p:nvPr>
            <p:ph type="body" sz="quarter" idx="10"/>
          </p:nvPr>
        </p:nvSpPr>
        <p:spPr>
          <a:xfrm>
            <a:off x="766763" y="1886989"/>
            <a:ext cx="10704801" cy="3690851"/>
          </a:xfrm>
        </p:spPr>
        <p:txBody>
          <a:bodyPr/>
          <a:lstStyle/>
          <a:p>
            <a:pPr marL="0" indent="0">
              <a:buNone/>
            </a:pPr>
            <a:r>
              <a:rPr lang="en-US" dirty="0"/>
              <a:t>Four </a:t>
            </a:r>
            <a:r>
              <a:rPr lang="en-US" dirty="0" err="1"/>
              <a:t>labour</a:t>
            </a:r>
            <a:r>
              <a:rPr lang="en-US" dirty="0"/>
              <a:t> principles of UN Global Compact framework:</a:t>
            </a:r>
          </a:p>
          <a:p>
            <a:r>
              <a:rPr lang="en-US" sz="2000" dirty="0"/>
              <a:t>Principle 3: Businesses should uphold the freedom of association and the effective recognition of the right to collective bargaining.</a:t>
            </a:r>
          </a:p>
          <a:p>
            <a:r>
              <a:rPr lang="en-US" sz="2000" dirty="0"/>
              <a:t>Principle 4: Businesses should support the elimination of all forms of forced and compulsory </a:t>
            </a:r>
            <a:r>
              <a:rPr lang="en-US" sz="2000" dirty="0" err="1"/>
              <a:t>labour</a:t>
            </a:r>
            <a:r>
              <a:rPr lang="en-US" sz="2000" dirty="0"/>
              <a:t>.</a:t>
            </a:r>
          </a:p>
          <a:p>
            <a:r>
              <a:rPr lang="en-US" sz="2000" dirty="0"/>
              <a:t>Principle 5: Businesses should support the effective abolition of child </a:t>
            </a:r>
            <a:r>
              <a:rPr lang="en-US" sz="2000" dirty="0" err="1"/>
              <a:t>labour</a:t>
            </a:r>
            <a:r>
              <a:rPr lang="en-US" sz="2000" dirty="0"/>
              <a:t>.</a:t>
            </a:r>
          </a:p>
          <a:p>
            <a:r>
              <a:rPr lang="en-US" sz="2000" dirty="0"/>
              <a:t>Principle 6: Businesses should support the elimination of discrimination in respect of employment and occupation.</a:t>
            </a:r>
          </a:p>
          <a:p>
            <a:pPr marL="0" indent="0">
              <a:buNone/>
            </a:pPr>
            <a:r>
              <a:rPr lang="en-US" sz="2400" dirty="0"/>
              <a:t>These principles are derived from the ILO's fundamental conventions and are central to ensuring that businesses contribute to the advancement of decent work globally.</a:t>
            </a:r>
          </a:p>
          <a:p>
            <a:endParaRPr lang="es-ES" dirty="0"/>
          </a:p>
        </p:txBody>
      </p:sp>
    </p:spTree>
    <p:extLst>
      <p:ext uri="{BB962C8B-B14F-4D97-AF65-F5344CB8AC3E}">
        <p14:creationId xmlns:p14="http://schemas.microsoft.com/office/powerpoint/2010/main" val="292752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22F8F-7884-4675-8824-3666461B5919}"/>
              </a:ext>
            </a:extLst>
          </p:cNvPr>
          <p:cNvSpPr>
            <a:spLocks noGrp="1"/>
          </p:cNvSpPr>
          <p:nvPr>
            <p:ph type="title"/>
          </p:nvPr>
        </p:nvSpPr>
        <p:spPr/>
        <p:txBody>
          <a:bodyPr/>
          <a:lstStyle/>
          <a:p>
            <a:r>
              <a:rPr lang="es-ES" dirty="0"/>
              <a:t>Initiatives &amp; </a:t>
            </a:r>
            <a:r>
              <a:rPr lang="es-ES" dirty="0" err="1"/>
              <a:t>programs</a:t>
            </a:r>
            <a:endParaRPr lang="es-ES" dirty="0"/>
          </a:p>
        </p:txBody>
      </p:sp>
      <p:sp>
        <p:nvSpPr>
          <p:cNvPr id="3" name="Marcador de texto 2">
            <a:extLst>
              <a:ext uri="{FF2B5EF4-FFF2-40B4-BE49-F238E27FC236}">
                <a16:creationId xmlns:a16="http://schemas.microsoft.com/office/drawing/2014/main" id="{65B5990E-9D35-4112-B502-CCB4279F30EF}"/>
              </a:ext>
            </a:extLst>
          </p:cNvPr>
          <p:cNvSpPr>
            <a:spLocks noGrp="1"/>
          </p:cNvSpPr>
          <p:nvPr>
            <p:ph type="body" sz="quarter" idx="10"/>
          </p:nvPr>
        </p:nvSpPr>
        <p:spPr>
          <a:xfrm>
            <a:off x="619432" y="1543665"/>
            <a:ext cx="10992465" cy="4129547"/>
          </a:xfrm>
        </p:spPr>
        <p:txBody>
          <a:bodyPr/>
          <a:lstStyle/>
          <a:p>
            <a:r>
              <a:rPr lang="en-US" sz="2000" b="1" dirty="0"/>
              <a:t>Decent Work in Global Supply Chains: </a:t>
            </a:r>
            <a:r>
              <a:rPr lang="en-US" sz="2000" dirty="0"/>
              <a:t>global supply chains often involve complex </a:t>
            </a:r>
            <a:r>
              <a:rPr lang="en-US" sz="2000" dirty="0" err="1"/>
              <a:t>labour</a:t>
            </a:r>
            <a:r>
              <a:rPr lang="en-US" sz="2000" dirty="0"/>
              <a:t> issues, the ILO and UN Global Compact collaborate on initiatives aimed at improving </a:t>
            </a:r>
            <a:r>
              <a:rPr lang="en-US" sz="2000" dirty="0" err="1"/>
              <a:t>labour</a:t>
            </a:r>
            <a:r>
              <a:rPr lang="en-US" sz="2000" dirty="0"/>
              <a:t> conditions in supply chains (promoting transparency, due diligence, and the adoption of fair labor practices by multinational corporations and their suppliers.)</a:t>
            </a:r>
          </a:p>
          <a:p>
            <a:r>
              <a:rPr lang="en-US" sz="2000" b="1" dirty="0"/>
              <a:t>Business and Human Rights: </a:t>
            </a:r>
            <a:r>
              <a:rPr lang="en-US" sz="2000" dirty="0"/>
              <a:t>The collaboration supports the implementation of the UN Guiding Principles on Business and Human Rights, which provide a framework for businesses to prevent and address human rights abuses in their operations. </a:t>
            </a:r>
          </a:p>
          <a:p>
            <a:r>
              <a:rPr lang="en-US" sz="2000" b="1" dirty="0"/>
              <a:t>Climate Action and Just Transition: </a:t>
            </a:r>
            <a:r>
              <a:rPr lang="en-US" sz="2000" dirty="0"/>
              <a:t>In the context of climate change, the collaboration between the UN Global Compact and the ILO emphasizes the need for a just transition to a low-carbon economy. This involves advocating for policies and business practices that protect workers, create green jobs, and ensure that the transition to a sustainable economy is inclusive and equitable.</a:t>
            </a:r>
          </a:p>
          <a:p>
            <a:r>
              <a:rPr lang="en-US" sz="2000" b="1" dirty="0"/>
              <a:t>Child </a:t>
            </a:r>
            <a:r>
              <a:rPr lang="en-US" sz="2000" b="1" dirty="0" err="1"/>
              <a:t>Labour</a:t>
            </a:r>
            <a:r>
              <a:rPr lang="en-US" sz="2000" b="1" dirty="0"/>
              <a:t> Platform: </a:t>
            </a:r>
            <a:r>
              <a:rPr lang="en-US" sz="2000" dirty="0"/>
              <a:t>The Child </a:t>
            </a:r>
            <a:r>
              <a:rPr lang="en-US" sz="2000" dirty="0" err="1"/>
              <a:t>Labour</a:t>
            </a:r>
            <a:r>
              <a:rPr lang="en-US" sz="2000" dirty="0"/>
              <a:t> Platform (CLP) is a multi-stakeholder initiative, co-convened by the ILO and the UN, aimed at eliminating child </a:t>
            </a:r>
            <a:r>
              <a:rPr lang="en-US" sz="2000" dirty="0" err="1"/>
              <a:t>labour</a:t>
            </a:r>
            <a:r>
              <a:rPr lang="en-US" sz="2000" dirty="0"/>
              <a:t> in business operations and supply chains. </a:t>
            </a:r>
          </a:p>
        </p:txBody>
      </p:sp>
    </p:spTree>
    <p:extLst>
      <p:ext uri="{BB962C8B-B14F-4D97-AF65-F5344CB8AC3E}">
        <p14:creationId xmlns:p14="http://schemas.microsoft.com/office/powerpoint/2010/main" val="3428513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B2E0C-8E2C-4AD9-A50B-6624DAEA61E4}"/>
              </a:ext>
            </a:extLst>
          </p:cNvPr>
          <p:cNvSpPr>
            <a:spLocks noGrp="1"/>
          </p:cNvSpPr>
          <p:nvPr>
            <p:ph type="title"/>
          </p:nvPr>
        </p:nvSpPr>
        <p:spPr>
          <a:xfrm>
            <a:off x="766763" y="728663"/>
            <a:ext cx="8809856" cy="1129634"/>
          </a:xfrm>
        </p:spPr>
        <p:txBody>
          <a:bodyPr/>
          <a:lstStyle/>
          <a:p>
            <a:r>
              <a:rPr lang="en-US" dirty="0"/>
              <a:t>UN Climate Action Summit jobs initiative (roadmap for a Just Green Transition)</a:t>
            </a:r>
            <a:endParaRPr lang="es-ES" dirty="0"/>
          </a:p>
        </p:txBody>
      </p:sp>
      <p:sp>
        <p:nvSpPr>
          <p:cNvPr id="3" name="Marcador de texto 2">
            <a:extLst>
              <a:ext uri="{FF2B5EF4-FFF2-40B4-BE49-F238E27FC236}">
                <a16:creationId xmlns:a16="http://schemas.microsoft.com/office/drawing/2014/main" id="{E082397B-7DCB-4B89-A920-AC4D01606B3D}"/>
              </a:ext>
            </a:extLst>
          </p:cNvPr>
          <p:cNvSpPr>
            <a:spLocks noGrp="1"/>
          </p:cNvSpPr>
          <p:nvPr>
            <p:ph type="body" sz="quarter" idx="10"/>
          </p:nvPr>
        </p:nvSpPr>
        <p:spPr>
          <a:xfrm>
            <a:off x="766763" y="1858297"/>
            <a:ext cx="11051611" cy="3795251"/>
          </a:xfrm>
        </p:spPr>
        <p:txBody>
          <a:bodyPr/>
          <a:lstStyle/>
          <a:p>
            <a:r>
              <a:rPr lang="en-US" sz="2400" dirty="0"/>
              <a:t>Assessing the employment, social, and economic impacts of climate action;</a:t>
            </a:r>
          </a:p>
          <a:p>
            <a:r>
              <a:rPr lang="en-US" sz="2400" dirty="0"/>
              <a:t>Implementing skills development,</a:t>
            </a:r>
          </a:p>
          <a:p>
            <a:r>
              <a:rPr lang="en-US" sz="2400" dirty="0"/>
              <a:t>Designing innovative social protection policies to protect workers and vulnerable groups;</a:t>
            </a:r>
          </a:p>
          <a:p>
            <a:r>
              <a:rPr lang="en-US" sz="2400" dirty="0"/>
              <a:t>Increasing the transfer of technology and knowledge to developing countries, an innovation and responsible investment;</a:t>
            </a:r>
          </a:p>
          <a:p>
            <a:r>
              <a:rPr lang="en-US" sz="2400" dirty="0"/>
              <a:t>Fostering a conducive business environment to enable enterprises, in particular SMEs, to adopt low-carbon production processes;</a:t>
            </a:r>
          </a:p>
          <a:p>
            <a:r>
              <a:rPr lang="en-US" sz="2400" dirty="0"/>
              <a:t>Devising economic policies and incentives to support the green transition.</a:t>
            </a:r>
          </a:p>
          <a:p>
            <a:endParaRPr lang="es-ES" dirty="0"/>
          </a:p>
        </p:txBody>
      </p:sp>
    </p:spTree>
    <p:extLst>
      <p:ext uri="{BB962C8B-B14F-4D97-AF65-F5344CB8AC3E}">
        <p14:creationId xmlns:p14="http://schemas.microsoft.com/office/powerpoint/2010/main" val="562424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9955B1-58F8-4B64-AC12-19A29688E5F6}"/>
              </a:ext>
            </a:extLst>
          </p:cNvPr>
          <p:cNvSpPr>
            <a:spLocks noGrp="1"/>
          </p:cNvSpPr>
          <p:nvPr>
            <p:ph type="title"/>
          </p:nvPr>
        </p:nvSpPr>
        <p:spPr/>
        <p:txBody>
          <a:bodyPr/>
          <a:lstStyle/>
          <a:p>
            <a:r>
              <a:rPr lang="en-US" dirty="0"/>
              <a:t>The three pillars of sustainability</a:t>
            </a:r>
            <a:endParaRPr lang="es-ES" dirty="0"/>
          </a:p>
        </p:txBody>
      </p:sp>
      <p:sp>
        <p:nvSpPr>
          <p:cNvPr id="3" name="Marcador de texto 2">
            <a:extLst>
              <a:ext uri="{FF2B5EF4-FFF2-40B4-BE49-F238E27FC236}">
                <a16:creationId xmlns:a16="http://schemas.microsoft.com/office/drawing/2014/main" id="{3FB6731F-87C0-4C0F-A1F8-CF52CB0E2912}"/>
              </a:ext>
            </a:extLst>
          </p:cNvPr>
          <p:cNvSpPr>
            <a:spLocks noGrp="1"/>
          </p:cNvSpPr>
          <p:nvPr>
            <p:ph type="body" sz="quarter" idx="10"/>
          </p:nvPr>
        </p:nvSpPr>
        <p:spPr>
          <a:xfrm>
            <a:off x="452285" y="1455174"/>
            <a:ext cx="11287432" cy="3918514"/>
          </a:xfrm>
        </p:spPr>
        <p:txBody>
          <a:bodyPr/>
          <a:lstStyle/>
          <a:p>
            <a:pPr marL="0" indent="0">
              <a:buNone/>
            </a:pPr>
            <a:r>
              <a:rPr lang="en-US" sz="2000" dirty="0"/>
              <a:t>In 1987, the United Nations published </a:t>
            </a:r>
            <a:r>
              <a:rPr lang="en-US" sz="2000" b="1" dirty="0"/>
              <a:t>the Brundtland Report </a:t>
            </a:r>
            <a:r>
              <a:rPr lang="en-US" sz="2000" dirty="0"/>
              <a:t>- World Commission on Environment and Development.</a:t>
            </a:r>
          </a:p>
          <a:p>
            <a:r>
              <a:rPr lang="en-US" sz="2400" dirty="0">
                <a:solidFill>
                  <a:srgbClr val="00B050"/>
                </a:solidFill>
              </a:rPr>
              <a:t>1. </a:t>
            </a:r>
            <a:r>
              <a:rPr lang="en-US" sz="2400" b="1" dirty="0">
                <a:solidFill>
                  <a:schemeClr val="accent6"/>
                </a:solidFill>
              </a:rPr>
              <a:t>Environmental </a:t>
            </a:r>
            <a:r>
              <a:rPr lang="en-US" sz="2400" dirty="0"/>
              <a:t>(international action on </a:t>
            </a:r>
            <a:r>
              <a:rPr lang="en-US" sz="2400" b="1" dirty="0"/>
              <a:t>environmental cooperation </a:t>
            </a:r>
            <a:r>
              <a:rPr lang="en-US" sz="2400" dirty="0"/>
              <a:t>to prevent pollution, preserve biodiversity and resist climate change)</a:t>
            </a:r>
          </a:p>
          <a:p>
            <a:r>
              <a:rPr lang="en-US" sz="2400" b="1" dirty="0">
                <a:solidFill>
                  <a:srgbClr val="FFC000"/>
                </a:solidFill>
              </a:rPr>
              <a:t>2. Economic </a:t>
            </a:r>
            <a:r>
              <a:rPr lang="en-US" sz="2400" dirty="0"/>
              <a:t>(“</a:t>
            </a:r>
            <a:r>
              <a:rPr lang="en-US" sz="2400" b="1" dirty="0"/>
              <a:t>development</a:t>
            </a:r>
            <a:r>
              <a:rPr lang="en-US" sz="2400" dirty="0"/>
              <a:t>”- entailing reduction of poverty through integration into a global capitalist economy)</a:t>
            </a:r>
          </a:p>
          <a:p>
            <a:r>
              <a:rPr lang="en-US" sz="2400" b="1" dirty="0">
                <a:solidFill>
                  <a:srgbClr val="FF0000"/>
                </a:solidFill>
              </a:rPr>
              <a:t>3. Social pillar. </a:t>
            </a:r>
            <a:r>
              <a:rPr lang="en-US" sz="2400" dirty="0"/>
              <a:t>(regarding </a:t>
            </a:r>
            <a:r>
              <a:rPr lang="en-US" sz="2400" b="1" dirty="0" err="1"/>
              <a:t>labour</a:t>
            </a:r>
            <a:r>
              <a:rPr lang="en-US" sz="2400" b="1" dirty="0"/>
              <a:t> standards &amp; the protection of the most vulnerable </a:t>
            </a:r>
            <a:r>
              <a:rPr lang="en-US" sz="2400" dirty="0"/>
              <a:t>as a vital facet of social sustainability)</a:t>
            </a:r>
          </a:p>
          <a:p>
            <a:pPr marL="0" indent="0">
              <a:buNone/>
            </a:pPr>
            <a:r>
              <a:rPr lang="en-US" sz="2000" b="1" dirty="0"/>
              <a:t>Multiple intersections </a:t>
            </a:r>
            <a:r>
              <a:rPr lang="en-US" sz="2000" dirty="0"/>
              <a:t>among what have been described as the three pillars of sustainability. </a:t>
            </a:r>
          </a:p>
          <a:p>
            <a:pPr marL="0" indent="0">
              <a:buNone/>
            </a:pPr>
            <a:r>
              <a:rPr lang="en-US" sz="1600" dirty="0"/>
              <a:t>(</a:t>
            </a:r>
            <a:r>
              <a:rPr lang="en-US" sz="1600" dirty="0" err="1"/>
              <a:t>Novitz</a:t>
            </a:r>
            <a:r>
              <a:rPr lang="en-US" sz="1600" dirty="0"/>
              <a:t> T. Engagement with sustainability at the International </a:t>
            </a:r>
            <a:r>
              <a:rPr lang="en-US" sz="1600" dirty="0" err="1"/>
              <a:t>Labour</a:t>
            </a:r>
            <a:r>
              <a:rPr lang="en-US" sz="1600" dirty="0"/>
              <a:t> Organization and wider implications for collective worker voice, ILR, volume 159, issue 4 , p. 463, 2020)</a:t>
            </a:r>
          </a:p>
        </p:txBody>
      </p:sp>
    </p:spTree>
    <p:extLst>
      <p:ext uri="{BB962C8B-B14F-4D97-AF65-F5344CB8AC3E}">
        <p14:creationId xmlns:p14="http://schemas.microsoft.com/office/powerpoint/2010/main" val="2497504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91B0D-C278-4EE1-8FDD-C39E8DE40E99}"/>
              </a:ext>
            </a:extLst>
          </p:cNvPr>
          <p:cNvSpPr>
            <a:spLocks noGrp="1"/>
          </p:cNvSpPr>
          <p:nvPr>
            <p:ph type="title"/>
          </p:nvPr>
        </p:nvSpPr>
        <p:spPr/>
        <p:txBody>
          <a:bodyPr/>
          <a:lstStyle/>
          <a:p>
            <a:r>
              <a:rPr lang="es-ES" dirty="0" err="1"/>
              <a:t>Conclusions</a:t>
            </a:r>
            <a:endParaRPr lang="es-ES" dirty="0"/>
          </a:p>
        </p:txBody>
      </p:sp>
      <p:sp>
        <p:nvSpPr>
          <p:cNvPr id="3" name="Marcador de texto 2">
            <a:extLst>
              <a:ext uri="{FF2B5EF4-FFF2-40B4-BE49-F238E27FC236}">
                <a16:creationId xmlns:a16="http://schemas.microsoft.com/office/drawing/2014/main" id="{4FC61F85-D296-44AE-B525-2BC72E58B3B6}"/>
              </a:ext>
            </a:extLst>
          </p:cNvPr>
          <p:cNvSpPr>
            <a:spLocks noGrp="1"/>
          </p:cNvSpPr>
          <p:nvPr>
            <p:ph type="body" sz="quarter" idx="10"/>
          </p:nvPr>
        </p:nvSpPr>
        <p:spPr>
          <a:xfrm>
            <a:off x="373626" y="1425677"/>
            <a:ext cx="11316929" cy="4503174"/>
          </a:xfrm>
        </p:spPr>
        <p:txBody>
          <a:bodyPr/>
          <a:lstStyle/>
          <a:p>
            <a:r>
              <a:rPr lang="en-US" sz="2400" b="1" dirty="0"/>
              <a:t>SDGs are “integrated and indivisible”, </a:t>
            </a:r>
            <a:r>
              <a:rPr lang="en-US" sz="2400" dirty="0"/>
              <a:t>including and balancing the three dimensions of sustainable development: the economic, the social, and the environmental.</a:t>
            </a:r>
          </a:p>
          <a:p>
            <a:r>
              <a:rPr lang="en-US" sz="2400" dirty="0"/>
              <a:t>Building bridges, </a:t>
            </a:r>
            <a:r>
              <a:rPr lang="en-US" sz="2400" b="1" dirty="0"/>
              <a:t>enhancing interaction and aligning policy approaches </a:t>
            </a:r>
            <a:r>
              <a:rPr lang="en-US" sz="2400" dirty="0"/>
              <a:t>at all levels: international &amp; regional -</a:t>
            </a:r>
            <a:r>
              <a:rPr lang="en-US" sz="2400" dirty="0" err="1"/>
              <a:t>ie</a:t>
            </a:r>
            <a:r>
              <a:rPr lang="en-US" sz="2400" dirty="0"/>
              <a:t>. EU Green Deal &amp; national (NDCs) </a:t>
            </a:r>
          </a:p>
          <a:p>
            <a:r>
              <a:rPr lang="en-US" sz="2400" dirty="0"/>
              <a:t>Implementation is crucial (fast &amp; fair &amp; socially accepted) – </a:t>
            </a:r>
            <a:r>
              <a:rPr lang="en-US" sz="2400" b="1" dirty="0"/>
              <a:t>Just Transition Silesia Declaration </a:t>
            </a:r>
            <a:r>
              <a:rPr lang="en-US" sz="2400" dirty="0"/>
              <a:t>- giving serious attention to the </a:t>
            </a:r>
            <a:r>
              <a:rPr lang="en-US" sz="2400" b="1" dirty="0"/>
              <a:t>social dimension </a:t>
            </a:r>
            <a:r>
              <a:rPr lang="en-US" sz="2400" dirty="0"/>
              <a:t>of the low carbon transition and the issue of inequalities </a:t>
            </a:r>
          </a:p>
          <a:p>
            <a:r>
              <a:rPr lang="en-US" sz="2400" dirty="0"/>
              <a:t>Building conceptual consensus between </a:t>
            </a:r>
            <a:r>
              <a:rPr lang="en-US" sz="2400" dirty="0" err="1"/>
              <a:t>Labour</a:t>
            </a:r>
            <a:r>
              <a:rPr lang="en-US" sz="2400" dirty="0"/>
              <a:t> law and environmental and climate law.</a:t>
            </a:r>
          </a:p>
          <a:p>
            <a:r>
              <a:rPr lang="en-US" sz="2400" b="1" dirty="0"/>
              <a:t>Growing interaction </a:t>
            </a:r>
            <a:r>
              <a:rPr lang="en-US" sz="2400" dirty="0"/>
              <a:t>with other disciplines (other than </a:t>
            </a:r>
            <a:r>
              <a:rPr lang="en-US" sz="2400" dirty="0" err="1"/>
              <a:t>Labour</a:t>
            </a:r>
            <a:r>
              <a:rPr lang="en-US" sz="2400" dirty="0"/>
              <a:t> Law) &amp; key policy areas, </a:t>
            </a:r>
            <a:r>
              <a:rPr lang="en-US" sz="2400" dirty="0" err="1"/>
              <a:t>ie</a:t>
            </a:r>
            <a:r>
              <a:rPr lang="en-US" sz="2400" dirty="0"/>
              <a:t>. Tax Law &amp; Consumer Law </a:t>
            </a:r>
            <a:r>
              <a:rPr lang="en-US" sz="2000" dirty="0"/>
              <a:t>(</a:t>
            </a:r>
            <a:r>
              <a:rPr lang="en-US" sz="2000" dirty="0" err="1"/>
              <a:t>ie</a:t>
            </a:r>
            <a:r>
              <a:rPr lang="en-US" sz="2000" dirty="0"/>
              <a:t>. EU consumer rules to support the green transition – Transparency in green policy claims/right to repair.)</a:t>
            </a:r>
          </a:p>
          <a:p>
            <a:endParaRPr lang="es-ES" dirty="0"/>
          </a:p>
        </p:txBody>
      </p:sp>
    </p:spTree>
    <p:extLst>
      <p:ext uri="{BB962C8B-B14F-4D97-AF65-F5344CB8AC3E}">
        <p14:creationId xmlns:p14="http://schemas.microsoft.com/office/powerpoint/2010/main" val="388469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63E13F-63DC-45B2-BFC6-2DA5ACD049F4}"/>
              </a:ext>
            </a:extLst>
          </p:cNvPr>
          <p:cNvSpPr>
            <a:spLocks noGrp="1"/>
          </p:cNvSpPr>
          <p:nvPr>
            <p:ph type="title"/>
          </p:nvPr>
        </p:nvSpPr>
        <p:spPr/>
        <p:txBody>
          <a:bodyPr/>
          <a:lstStyle/>
          <a:p>
            <a:r>
              <a:rPr lang="es-ES" dirty="0"/>
              <a:t>References:</a:t>
            </a:r>
          </a:p>
        </p:txBody>
      </p:sp>
      <p:sp>
        <p:nvSpPr>
          <p:cNvPr id="3" name="Marcador de texto 2">
            <a:extLst>
              <a:ext uri="{FF2B5EF4-FFF2-40B4-BE49-F238E27FC236}">
                <a16:creationId xmlns:a16="http://schemas.microsoft.com/office/drawing/2014/main" id="{642FE82E-22EC-413A-80A9-7015B89D1440}"/>
              </a:ext>
            </a:extLst>
          </p:cNvPr>
          <p:cNvSpPr>
            <a:spLocks noGrp="1"/>
          </p:cNvSpPr>
          <p:nvPr>
            <p:ph type="body" sz="quarter" idx="10"/>
          </p:nvPr>
        </p:nvSpPr>
        <p:spPr>
          <a:xfrm>
            <a:off x="766763" y="1650388"/>
            <a:ext cx="10658474" cy="3723300"/>
          </a:xfrm>
        </p:spPr>
        <p:txBody>
          <a:bodyPr/>
          <a:lstStyle/>
          <a:p>
            <a:r>
              <a:rPr lang="en-US" sz="2400" dirty="0"/>
              <a:t>Ghaleigh, N. S., Just Transitions for Workers: When Climate Change Met </a:t>
            </a:r>
            <a:r>
              <a:rPr lang="en-US" sz="2400" dirty="0" err="1"/>
              <a:t>Labour</a:t>
            </a:r>
            <a:r>
              <a:rPr lang="en-US" sz="2400" dirty="0"/>
              <a:t> Justice (September 18, 2019). Edinburgh School of Law Research Paper No. 2019/30)</a:t>
            </a:r>
          </a:p>
          <a:p>
            <a:r>
              <a:rPr lang="en-US" sz="2400" dirty="0" err="1"/>
              <a:t>Novitz</a:t>
            </a:r>
            <a:r>
              <a:rPr lang="en-US" sz="2400" dirty="0"/>
              <a:t> T. Engagement with sustainability at the International </a:t>
            </a:r>
            <a:r>
              <a:rPr lang="en-US" sz="2400" dirty="0" err="1"/>
              <a:t>Labour</a:t>
            </a:r>
            <a:r>
              <a:rPr lang="en-US" sz="2400" dirty="0"/>
              <a:t> Organization and wider implications for collective worker voice, ILR, volume 159 , issue 4 , p. 463, (2020).</a:t>
            </a:r>
          </a:p>
          <a:p>
            <a:r>
              <a:rPr lang="en-US" sz="2400" dirty="0"/>
              <a:t>Glynn, P. J.,  Andrzej </a:t>
            </a:r>
            <a:r>
              <a:rPr lang="en-US" sz="2400" dirty="0" err="1"/>
              <a:t>Błachowicz</a:t>
            </a:r>
            <a:r>
              <a:rPr lang="en-US" sz="2400" dirty="0"/>
              <a:t>, A. and Nicholls </a:t>
            </a:r>
            <a:r>
              <a:rPr lang="en-US" sz="2400" dirty="0" err="1"/>
              <a:t>M.Report</a:t>
            </a:r>
            <a:r>
              <a:rPr lang="en-US" sz="2400" dirty="0"/>
              <a:t>: Incorporating just transition strategies in developing country Nationally Determined Contributions, Climate Strategies (2020).</a:t>
            </a:r>
          </a:p>
          <a:p>
            <a:endParaRPr lang="es-ES" dirty="0"/>
          </a:p>
        </p:txBody>
      </p:sp>
    </p:spTree>
    <p:extLst>
      <p:ext uri="{BB962C8B-B14F-4D97-AF65-F5344CB8AC3E}">
        <p14:creationId xmlns:p14="http://schemas.microsoft.com/office/powerpoint/2010/main" val="1034728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EDD11FF-EA7E-44A2-BC86-E76C5269D969}"/>
              </a:ext>
            </a:extLst>
          </p:cNvPr>
          <p:cNvSpPr>
            <a:spLocks noGrp="1"/>
          </p:cNvSpPr>
          <p:nvPr>
            <p:ph type="body" sz="quarter" idx="10"/>
          </p:nvPr>
        </p:nvSpPr>
        <p:spPr>
          <a:xfrm>
            <a:off x="766763" y="1494503"/>
            <a:ext cx="10668153" cy="3844413"/>
          </a:xfrm>
        </p:spPr>
        <p:txBody>
          <a:bodyPr/>
          <a:lstStyle/>
          <a:p>
            <a:endParaRPr lang="es-ES" dirty="0"/>
          </a:p>
          <a:p>
            <a:endParaRPr lang="es-ES" dirty="0"/>
          </a:p>
          <a:p>
            <a:endParaRPr lang="es-ES" dirty="0"/>
          </a:p>
          <a:p>
            <a:endParaRPr lang="es-ES" dirty="0"/>
          </a:p>
          <a:p>
            <a:endParaRPr lang="es-ES" dirty="0"/>
          </a:p>
          <a:p>
            <a:endParaRPr lang="es-ES" dirty="0"/>
          </a:p>
        </p:txBody>
      </p:sp>
      <p:sp>
        <p:nvSpPr>
          <p:cNvPr id="7" name="CuadroTexto 6">
            <a:extLst>
              <a:ext uri="{FF2B5EF4-FFF2-40B4-BE49-F238E27FC236}">
                <a16:creationId xmlns:a16="http://schemas.microsoft.com/office/drawing/2014/main" id="{96441F7F-D59B-46D2-8738-1E541F75006C}"/>
              </a:ext>
            </a:extLst>
          </p:cNvPr>
          <p:cNvSpPr txBox="1"/>
          <p:nvPr/>
        </p:nvSpPr>
        <p:spPr>
          <a:xfrm>
            <a:off x="530941" y="1288026"/>
            <a:ext cx="9645446" cy="5355312"/>
          </a:xfrm>
          <a:prstGeom prst="rect">
            <a:avLst/>
          </a:prstGeom>
          <a:noFill/>
        </p:spPr>
        <p:txBody>
          <a:bodyPr wrap="square">
            <a:spAutoFit/>
          </a:bodyPr>
          <a:lstStyle/>
          <a:p>
            <a:r>
              <a:rPr kumimoji="0" lang="es-ES" sz="3200" b="1" i="0" u="none" strike="noStrike" kern="1200" cap="none" spc="0" normalizeH="0" baseline="0" noProof="0" dirty="0">
                <a:ln>
                  <a:noFill/>
                </a:ln>
                <a:solidFill>
                  <a:srgbClr val="D22020"/>
                </a:solidFill>
                <a:effectLst/>
                <a:uLnTx/>
                <a:uFillTx/>
                <a:latin typeface="Arial" panose="020B0604020202020204" pitchFamily="34" charset="0"/>
                <a:ea typeface="+mj-ea"/>
                <a:cs typeface="Arial" panose="020B0604020202020204" pitchFamily="34" charset="0"/>
              </a:rPr>
              <a:t>Thanks </a:t>
            </a:r>
            <a:r>
              <a:rPr kumimoji="0" lang="es-ES" sz="3200" b="1" i="0" u="none" strike="noStrike" kern="1200" cap="none" spc="0" normalizeH="0" baseline="0" noProof="0" dirty="0" err="1">
                <a:ln>
                  <a:noFill/>
                </a:ln>
                <a:solidFill>
                  <a:srgbClr val="D22020"/>
                </a:solidFill>
                <a:effectLst/>
                <a:uLnTx/>
                <a:uFillTx/>
                <a:latin typeface="Arial" panose="020B0604020202020204" pitchFamily="34" charset="0"/>
                <a:ea typeface="+mj-ea"/>
                <a:cs typeface="Arial" panose="020B0604020202020204" pitchFamily="34" charset="0"/>
              </a:rPr>
              <a:t>for</a:t>
            </a:r>
            <a:r>
              <a:rPr kumimoji="0" lang="es-ES" sz="3200" b="1" i="0" u="none" strike="noStrike" kern="1200" cap="none" spc="0" normalizeH="0" baseline="0" noProof="0" dirty="0">
                <a:ln>
                  <a:noFill/>
                </a:ln>
                <a:solidFill>
                  <a:srgbClr val="D22020"/>
                </a:solidFill>
                <a:effectLst/>
                <a:uLnTx/>
                <a:uFillTx/>
                <a:latin typeface="Arial" panose="020B0604020202020204" pitchFamily="34" charset="0"/>
                <a:ea typeface="+mj-ea"/>
                <a:cs typeface="Arial" panose="020B0604020202020204" pitchFamily="34" charset="0"/>
              </a:rPr>
              <a:t> </a:t>
            </a:r>
            <a:r>
              <a:rPr kumimoji="0" lang="es-ES" sz="3200" b="1" i="0" u="none" strike="noStrike" kern="1200" cap="none" spc="0" normalizeH="0" baseline="0" noProof="0" dirty="0" err="1">
                <a:ln>
                  <a:noFill/>
                </a:ln>
                <a:solidFill>
                  <a:srgbClr val="D22020"/>
                </a:solidFill>
                <a:effectLst/>
                <a:uLnTx/>
                <a:uFillTx/>
                <a:latin typeface="Arial" panose="020B0604020202020204" pitchFamily="34" charset="0"/>
                <a:ea typeface="+mj-ea"/>
                <a:cs typeface="Arial" panose="020B0604020202020204" pitchFamily="34" charset="0"/>
              </a:rPr>
              <a:t>your</a:t>
            </a:r>
            <a:r>
              <a:rPr kumimoji="0" lang="es-ES" sz="3200" b="1" i="0" u="none" strike="noStrike" kern="1200" cap="none" spc="0" normalizeH="0" baseline="0" noProof="0" dirty="0">
                <a:ln>
                  <a:noFill/>
                </a:ln>
                <a:solidFill>
                  <a:srgbClr val="D22020"/>
                </a:solidFill>
                <a:effectLst/>
                <a:uLnTx/>
                <a:uFillTx/>
                <a:latin typeface="Arial" panose="020B0604020202020204" pitchFamily="34" charset="0"/>
                <a:ea typeface="+mj-ea"/>
                <a:cs typeface="Arial" panose="020B0604020202020204" pitchFamily="34" charset="0"/>
              </a:rPr>
              <a:t> </a:t>
            </a:r>
            <a:r>
              <a:rPr kumimoji="0" lang="es-ES" sz="3200" b="1" i="0" u="none" strike="noStrike" kern="1200" cap="none" spc="0" normalizeH="0" baseline="0" noProof="0" dirty="0" err="1">
                <a:ln>
                  <a:noFill/>
                </a:ln>
                <a:solidFill>
                  <a:srgbClr val="D22020"/>
                </a:solidFill>
                <a:effectLst/>
                <a:uLnTx/>
                <a:uFillTx/>
                <a:latin typeface="Arial" panose="020B0604020202020204" pitchFamily="34" charset="0"/>
                <a:ea typeface="+mj-ea"/>
                <a:cs typeface="Arial" panose="020B0604020202020204" pitchFamily="34" charset="0"/>
              </a:rPr>
              <a:t>Attention</a:t>
            </a:r>
            <a:r>
              <a:rPr kumimoji="0" lang="es-ES" sz="3200" b="1" i="0" u="none" strike="noStrike" kern="1200" cap="none" spc="0" normalizeH="0" baseline="0" noProof="0" dirty="0">
                <a:ln>
                  <a:noFill/>
                </a:ln>
                <a:solidFill>
                  <a:srgbClr val="D22020"/>
                </a:solidFill>
                <a:effectLst/>
                <a:uLnTx/>
                <a:uFillTx/>
                <a:latin typeface="Arial" panose="020B0604020202020204" pitchFamily="34" charset="0"/>
                <a:ea typeface="+mj-ea"/>
                <a:cs typeface="Arial" panose="020B0604020202020204" pitchFamily="34" charset="0"/>
              </a:rPr>
              <a:t>! - Gracias por vuestra atención</a:t>
            </a:r>
          </a:p>
          <a:p>
            <a:endParaRPr lang="es-ES" sz="3200" b="1" dirty="0">
              <a:solidFill>
                <a:srgbClr val="D22020"/>
              </a:solidFill>
              <a:latin typeface="Arial" panose="020B0604020202020204" pitchFamily="34" charset="0"/>
              <a:ea typeface="+mj-ea"/>
              <a:cs typeface="Arial" panose="020B0604020202020204" pitchFamily="34" charset="0"/>
            </a:endParaRPr>
          </a:p>
          <a:p>
            <a:r>
              <a:rPr lang="es-ES" sz="3200" b="1" dirty="0">
                <a:solidFill>
                  <a:srgbClr val="D22020"/>
                </a:solidFill>
                <a:latin typeface="Arial" panose="020B0604020202020204" pitchFamily="34" charset="0"/>
                <a:ea typeface="+mj-ea"/>
                <a:cs typeface="Arial" panose="020B0604020202020204" pitchFamily="34" charset="0"/>
              </a:rPr>
              <a:t>Questions, </a:t>
            </a:r>
            <a:r>
              <a:rPr lang="es-ES" sz="3200" b="1" dirty="0" err="1">
                <a:solidFill>
                  <a:srgbClr val="D22020"/>
                </a:solidFill>
                <a:latin typeface="Arial" panose="020B0604020202020204" pitchFamily="34" charset="0"/>
                <a:ea typeface="+mj-ea"/>
                <a:cs typeface="Arial" panose="020B0604020202020204" pitchFamily="34" charset="0"/>
              </a:rPr>
              <a:t>remarks</a:t>
            </a:r>
            <a:r>
              <a:rPr lang="es-ES" sz="3200" b="1" dirty="0">
                <a:solidFill>
                  <a:srgbClr val="D22020"/>
                </a:solidFill>
                <a:latin typeface="Arial" panose="020B0604020202020204" pitchFamily="34" charset="0"/>
                <a:ea typeface="+mj-ea"/>
                <a:cs typeface="Arial" panose="020B0604020202020204" pitchFamily="34" charset="0"/>
              </a:rPr>
              <a:t>?</a:t>
            </a:r>
          </a:p>
          <a:p>
            <a:endParaRPr lang="es-ES" sz="2800" b="1" dirty="0">
              <a:solidFill>
                <a:srgbClr val="D22020"/>
              </a:solidFill>
              <a:latin typeface="Arial" panose="020B0604020202020204" pitchFamily="34" charset="0"/>
              <a:ea typeface="+mj-ea"/>
              <a:cs typeface="Arial" panose="020B0604020202020204" pitchFamily="34" charset="0"/>
            </a:endParaRPr>
          </a:p>
          <a:p>
            <a:endParaRPr lang="es-ES" sz="2800" b="1" dirty="0">
              <a:solidFill>
                <a:srgbClr val="D22020"/>
              </a:solidFill>
              <a:latin typeface="Arial" panose="020B0604020202020204" pitchFamily="34" charset="0"/>
              <a:ea typeface="+mj-ea"/>
              <a:cs typeface="Arial" panose="020B0604020202020204" pitchFamily="34" charset="0"/>
            </a:endParaRPr>
          </a:p>
          <a:p>
            <a:endParaRPr lang="es-ES" sz="2800" b="1" dirty="0">
              <a:solidFill>
                <a:srgbClr val="D22020"/>
              </a:solidFill>
              <a:latin typeface="Arial" panose="020B0604020202020204" pitchFamily="34" charset="0"/>
              <a:ea typeface="+mj-ea"/>
              <a:cs typeface="Arial" panose="020B0604020202020204" pitchFamily="34" charset="0"/>
            </a:endParaRPr>
          </a:p>
          <a:p>
            <a:endParaRPr lang="es-ES" sz="2800" b="1" dirty="0">
              <a:solidFill>
                <a:srgbClr val="D22020"/>
              </a:solidFill>
              <a:latin typeface="Arial" panose="020B0604020202020204" pitchFamily="34" charset="0"/>
              <a:ea typeface="+mj-ea"/>
              <a:cs typeface="Arial" panose="020B0604020202020204" pitchFamily="34" charset="0"/>
            </a:endParaRPr>
          </a:p>
          <a:p>
            <a:endParaRPr lang="es-ES" sz="2800" b="1" dirty="0">
              <a:solidFill>
                <a:srgbClr val="D22020"/>
              </a:solidFill>
              <a:latin typeface="Arial" panose="020B0604020202020204" pitchFamily="34" charset="0"/>
              <a:ea typeface="+mj-ea"/>
              <a:cs typeface="Arial" panose="020B0604020202020204" pitchFamily="34" charset="0"/>
            </a:endParaRPr>
          </a:p>
          <a:p>
            <a:endParaRPr lang="es-ES" sz="2800" b="1" dirty="0">
              <a:solidFill>
                <a:srgbClr val="D22020"/>
              </a:solidFill>
              <a:latin typeface="Arial" panose="020B0604020202020204" pitchFamily="34" charset="0"/>
              <a:ea typeface="+mj-ea"/>
              <a:cs typeface="Arial" panose="020B0604020202020204" pitchFamily="34" charset="0"/>
            </a:endParaRPr>
          </a:p>
          <a:p>
            <a:endParaRPr lang="es-ES" sz="2800" b="1" dirty="0">
              <a:solidFill>
                <a:srgbClr val="D22020"/>
              </a:solidFill>
              <a:latin typeface="Arial" panose="020B0604020202020204" pitchFamily="34" charset="0"/>
              <a:ea typeface="+mj-ea"/>
              <a:cs typeface="Arial" panose="020B0604020202020204" pitchFamily="34" charset="0"/>
            </a:endParaRPr>
          </a:p>
          <a:p>
            <a:endParaRPr lang="es-ES" dirty="0"/>
          </a:p>
        </p:txBody>
      </p:sp>
      <p:pic>
        <p:nvPicPr>
          <p:cNvPr id="9" name="Imagen 8">
            <a:extLst>
              <a:ext uri="{FF2B5EF4-FFF2-40B4-BE49-F238E27FC236}">
                <a16:creationId xmlns:a16="http://schemas.microsoft.com/office/drawing/2014/main" id="{E168D905-3F88-419C-9034-B3BE3BCAB119}"/>
              </a:ext>
            </a:extLst>
          </p:cNvPr>
          <p:cNvPicPr>
            <a:picLocks noChangeAspect="1"/>
          </p:cNvPicPr>
          <p:nvPr/>
        </p:nvPicPr>
        <p:blipFill>
          <a:blip r:embed="rId2"/>
          <a:stretch>
            <a:fillRect/>
          </a:stretch>
        </p:blipFill>
        <p:spPr>
          <a:xfrm>
            <a:off x="3884259" y="3352801"/>
            <a:ext cx="4111606" cy="1720644"/>
          </a:xfrm>
          <a:prstGeom prst="rect">
            <a:avLst/>
          </a:prstGeom>
        </p:spPr>
      </p:pic>
    </p:spTree>
    <p:extLst>
      <p:ext uri="{BB962C8B-B14F-4D97-AF65-F5344CB8AC3E}">
        <p14:creationId xmlns:p14="http://schemas.microsoft.com/office/powerpoint/2010/main" val="80177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a:extLst>
              <a:ext uri="{FF2B5EF4-FFF2-40B4-BE49-F238E27FC236}">
                <a16:creationId xmlns:a16="http://schemas.microsoft.com/office/drawing/2014/main" id="{3FB51500-FAE2-494F-AAEB-EF2175F77F8C}"/>
              </a:ext>
            </a:extLst>
          </p:cNvPr>
          <p:cNvSpPr>
            <a:spLocks noGrp="1"/>
          </p:cNvSpPr>
          <p:nvPr>
            <p:ph idx="1"/>
          </p:nvPr>
        </p:nvSpPr>
        <p:spPr>
          <a:xfrm>
            <a:off x="617859" y="1667436"/>
            <a:ext cx="5883233" cy="4957482"/>
          </a:xfrm>
        </p:spPr>
        <p:txBody>
          <a:bodyPr/>
          <a:lstStyle/>
          <a:p>
            <a:pPr marL="0" indent="0">
              <a:buNone/>
            </a:pPr>
            <a:r>
              <a:rPr lang="es-ES" sz="2000" dirty="0"/>
              <a:t>Múltiples dimensiones de la transición verde</a:t>
            </a:r>
          </a:p>
          <a:p>
            <a:pPr marL="0" indent="0">
              <a:buNone/>
            </a:pPr>
            <a:r>
              <a:rPr lang="es-ES" sz="2000" dirty="0"/>
              <a:t>justa y los derechos sociales,</a:t>
            </a:r>
          </a:p>
          <a:p>
            <a:pPr marL="0" indent="0">
              <a:buNone/>
            </a:pPr>
            <a:r>
              <a:rPr lang="es-ES" sz="2000" dirty="0"/>
              <a:t>Ayuda ATR2023-145775, Financiada por:</a:t>
            </a:r>
          </a:p>
          <a:p>
            <a:pPr marL="0" indent="0">
              <a:buNone/>
            </a:pPr>
            <a:r>
              <a:rPr lang="es-ES" sz="2000" dirty="0"/>
              <a:t>MICIU/AEI/10.130039/501100011033</a:t>
            </a:r>
          </a:p>
          <a:p>
            <a:pPr marL="0" indent="0">
              <a:buNone/>
            </a:pPr>
            <a:r>
              <a:rPr lang="es-ES" sz="2000" dirty="0"/>
              <a:t>Programa para incentivar la incorporación de</a:t>
            </a:r>
          </a:p>
          <a:p>
            <a:pPr marL="0" indent="0">
              <a:buNone/>
            </a:pPr>
            <a:r>
              <a:rPr lang="es-ES" sz="2000" dirty="0"/>
              <a:t>talento consolidado «Programa ATRAE»,</a:t>
            </a:r>
          </a:p>
          <a:p>
            <a:pPr marL="0" indent="0">
              <a:buNone/>
            </a:pPr>
            <a:r>
              <a:rPr lang="es-ES" sz="2000" dirty="0"/>
              <a:t>convocatoria 2023. Ministerio de Ciencia,</a:t>
            </a:r>
          </a:p>
          <a:p>
            <a:pPr marL="0" indent="0">
              <a:buNone/>
            </a:pPr>
            <a:r>
              <a:rPr lang="es-ES" sz="2000" dirty="0"/>
              <a:t>Innovación y Universidades, España. </a:t>
            </a:r>
          </a:p>
          <a:p>
            <a:pPr marL="0" indent="0">
              <a:buNone/>
            </a:pPr>
            <a:endParaRPr lang="es-ES" sz="2000" dirty="0"/>
          </a:p>
          <a:p>
            <a:pPr marL="0" indent="0">
              <a:buNone/>
            </a:pPr>
            <a:endParaRPr lang="es-ES" sz="2000" dirty="0"/>
          </a:p>
        </p:txBody>
      </p:sp>
      <p:sp>
        <p:nvSpPr>
          <p:cNvPr id="10" name="Título 9">
            <a:extLst>
              <a:ext uri="{FF2B5EF4-FFF2-40B4-BE49-F238E27FC236}">
                <a16:creationId xmlns:a16="http://schemas.microsoft.com/office/drawing/2014/main" id="{FFBF33BC-8FA2-DC44-AB2C-9B8A7F25F672}"/>
              </a:ext>
            </a:extLst>
          </p:cNvPr>
          <p:cNvSpPr>
            <a:spLocks noGrp="1"/>
          </p:cNvSpPr>
          <p:nvPr>
            <p:ph type="title"/>
          </p:nvPr>
        </p:nvSpPr>
        <p:spPr>
          <a:xfrm>
            <a:off x="617860" y="975106"/>
            <a:ext cx="5257800" cy="692330"/>
          </a:xfrm>
        </p:spPr>
        <p:txBody>
          <a:bodyPr/>
          <a:lstStyle/>
          <a:p>
            <a:r>
              <a:rPr lang="es-ES" sz="3600" dirty="0">
                <a:solidFill>
                  <a:srgbClr val="00B050"/>
                </a:solidFill>
              </a:rPr>
              <a:t>GreenSocial Project </a:t>
            </a:r>
            <a:r>
              <a:rPr lang="es-ES" sz="3600" dirty="0"/>
              <a:t>- </a:t>
            </a:r>
            <a:endParaRPr lang="es-ES" dirty="0"/>
          </a:p>
        </p:txBody>
      </p:sp>
      <p:sp>
        <p:nvSpPr>
          <p:cNvPr id="12" name="Marcador de texto 11">
            <a:extLst>
              <a:ext uri="{FF2B5EF4-FFF2-40B4-BE49-F238E27FC236}">
                <a16:creationId xmlns:a16="http://schemas.microsoft.com/office/drawing/2014/main" id="{9F8B1ED1-F4C0-5340-ABC9-FB90F29B3400}"/>
              </a:ext>
            </a:extLst>
          </p:cNvPr>
          <p:cNvSpPr>
            <a:spLocks noGrp="1"/>
          </p:cNvSpPr>
          <p:nvPr>
            <p:ph type="body" idx="11"/>
          </p:nvPr>
        </p:nvSpPr>
        <p:spPr/>
        <p:txBody>
          <a:bodyPr/>
          <a:lstStyle/>
          <a:p>
            <a:r>
              <a:rPr lang="es-ES" dirty="0"/>
              <a:t>Nuria Ramos Martin - PI</a:t>
            </a:r>
          </a:p>
        </p:txBody>
      </p:sp>
      <p:pic>
        <p:nvPicPr>
          <p:cNvPr id="6" name="Marcador de posición de imagen 5">
            <a:extLst>
              <a:ext uri="{FF2B5EF4-FFF2-40B4-BE49-F238E27FC236}">
                <a16:creationId xmlns:a16="http://schemas.microsoft.com/office/drawing/2014/main" id="{69362906-A526-43E6-966D-1CF2DFBCAC02}"/>
              </a:ext>
            </a:extLst>
          </p:cNvPr>
          <p:cNvPicPr>
            <a:picLocks noGrp="1"/>
          </p:cNvPicPr>
          <p:nvPr>
            <p:ph type="pic" idx="12"/>
          </p:nvPr>
        </p:nvPicPr>
        <p:blipFill>
          <a:blip r:embed="rId2" cstate="print">
            <a:extLst>
              <a:ext uri="{28A0092B-C50C-407E-A947-70E740481C1C}">
                <a14:useLocalDpi xmlns:a14="http://schemas.microsoft.com/office/drawing/2010/main" val="0"/>
              </a:ext>
            </a:extLst>
          </a:blip>
          <a:srcRect l="12532" r="12532"/>
          <a:stretch>
            <a:fillRect/>
          </a:stretch>
        </p:blipFill>
        <p:spPr bwMode="auto">
          <a:xfrm>
            <a:off x="6721433" y="480183"/>
            <a:ext cx="5142016" cy="5386227"/>
          </a:xfrm>
          <a:prstGeom prst="rect">
            <a:avLst/>
          </a:prstGeom>
          <a:noFill/>
        </p:spPr>
      </p:pic>
      <p:pic>
        <p:nvPicPr>
          <p:cNvPr id="3" name="Imagen 2">
            <a:extLst>
              <a:ext uri="{FF2B5EF4-FFF2-40B4-BE49-F238E27FC236}">
                <a16:creationId xmlns:a16="http://schemas.microsoft.com/office/drawing/2014/main" id="{0CD9F5A4-D25B-4A1B-813B-6C54908F8A20}"/>
              </a:ext>
            </a:extLst>
          </p:cNvPr>
          <p:cNvPicPr>
            <a:picLocks noChangeAspect="1"/>
          </p:cNvPicPr>
          <p:nvPr/>
        </p:nvPicPr>
        <p:blipFill>
          <a:blip r:embed="rId3"/>
          <a:stretch>
            <a:fillRect/>
          </a:stretch>
        </p:blipFill>
        <p:spPr>
          <a:xfrm>
            <a:off x="484094" y="4957482"/>
            <a:ext cx="5719482" cy="1613648"/>
          </a:xfrm>
          <a:prstGeom prst="rect">
            <a:avLst/>
          </a:prstGeom>
        </p:spPr>
      </p:pic>
    </p:spTree>
    <p:extLst>
      <p:ext uri="{BB962C8B-B14F-4D97-AF65-F5344CB8AC3E}">
        <p14:creationId xmlns:p14="http://schemas.microsoft.com/office/powerpoint/2010/main" val="252234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B6E737-B939-711D-3EA0-053AF655A85E}"/>
              </a:ext>
            </a:extLst>
          </p:cNvPr>
          <p:cNvSpPr>
            <a:spLocks noGrp="1"/>
          </p:cNvSpPr>
          <p:nvPr>
            <p:ph type="title"/>
          </p:nvPr>
        </p:nvSpPr>
        <p:spPr/>
        <p:txBody>
          <a:bodyPr/>
          <a:lstStyle/>
          <a:p>
            <a:r>
              <a:rPr lang="en-US" dirty="0"/>
              <a:t>GreenSocial Project: Multiple dimensions of the just green transition &amp; social rights</a:t>
            </a:r>
            <a:endParaRPr lang="pt-PT" dirty="0"/>
          </a:p>
        </p:txBody>
      </p:sp>
      <p:sp>
        <p:nvSpPr>
          <p:cNvPr id="3" name="Marcador de Posição do Texto 2">
            <a:extLst>
              <a:ext uri="{FF2B5EF4-FFF2-40B4-BE49-F238E27FC236}">
                <a16:creationId xmlns:a16="http://schemas.microsoft.com/office/drawing/2014/main" id="{2D62408A-39F4-E59A-D0AD-FFBAD353B115}"/>
              </a:ext>
            </a:extLst>
          </p:cNvPr>
          <p:cNvSpPr>
            <a:spLocks noGrp="1"/>
          </p:cNvSpPr>
          <p:nvPr>
            <p:ph type="body" sz="quarter" idx="10"/>
          </p:nvPr>
        </p:nvSpPr>
        <p:spPr>
          <a:xfrm>
            <a:off x="766763" y="1934308"/>
            <a:ext cx="5850168" cy="3439380"/>
          </a:xfrm>
        </p:spPr>
        <p:txBody>
          <a:bodyPr/>
          <a:lstStyle/>
          <a:p>
            <a:pPr marL="0" indent="0">
              <a:buNone/>
            </a:pPr>
            <a:r>
              <a:rPr lang="en-US" sz="2000" dirty="0"/>
              <a:t>The project focuses on the </a:t>
            </a:r>
            <a:r>
              <a:rPr lang="en-US" sz="2000" b="1" dirty="0"/>
              <a:t>just green transition </a:t>
            </a:r>
            <a:r>
              <a:rPr lang="en-US" sz="2000" dirty="0"/>
              <a:t>and </a:t>
            </a:r>
            <a:r>
              <a:rPr lang="en-US" sz="2000" b="1" dirty="0"/>
              <a:t>social rights </a:t>
            </a:r>
            <a:r>
              <a:rPr lang="en-US" sz="2000" dirty="0"/>
              <a:t>with a </a:t>
            </a:r>
            <a:r>
              <a:rPr lang="en-US" sz="2000" b="1" dirty="0"/>
              <a:t>multidimensional and comparative approach. </a:t>
            </a:r>
          </a:p>
          <a:p>
            <a:pPr marL="0" indent="0">
              <a:buNone/>
            </a:pPr>
            <a:r>
              <a:rPr lang="en-US" sz="2000" dirty="0"/>
              <a:t>Examine the role and initiatives of several international </a:t>
            </a:r>
            <a:r>
              <a:rPr lang="en-US" sz="2000" dirty="0" err="1"/>
              <a:t>organisations</a:t>
            </a:r>
            <a:r>
              <a:rPr lang="en-US" sz="2000" dirty="0"/>
              <a:t>, namely, </a:t>
            </a:r>
            <a:r>
              <a:rPr lang="en-US" sz="2000" b="1" dirty="0"/>
              <a:t>ILO, UN, EU </a:t>
            </a:r>
            <a:r>
              <a:rPr lang="en-US" sz="2000" dirty="0"/>
              <a:t>to cut greenhouse gas emissions in the mid-term and fostering a just transition to climate-neutral societies. </a:t>
            </a:r>
          </a:p>
          <a:p>
            <a:pPr marL="0" indent="0">
              <a:buNone/>
            </a:pPr>
            <a:r>
              <a:rPr lang="en-US" sz="2000" dirty="0"/>
              <a:t>Comparative approach addressing </a:t>
            </a:r>
            <a:r>
              <a:rPr lang="en-US" sz="2000" b="1" dirty="0"/>
              <a:t>the implementation of the green deal policies </a:t>
            </a:r>
            <a:r>
              <a:rPr lang="en-US" sz="2000" dirty="0"/>
              <a:t>at the national level, in the case studies of Spain, France, and the Netherlands.</a:t>
            </a:r>
          </a:p>
          <a:p>
            <a:pPr marL="0" indent="0">
              <a:buNone/>
            </a:pPr>
            <a:endParaRPr lang="pt-PT" sz="1800" dirty="0"/>
          </a:p>
        </p:txBody>
      </p:sp>
      <p:pic>
        <p:nvPicPr>
          <p:cNvPr id="6" name="Marcador de Posição da Imagem 5">
            <a:extLst>
              <a:ext uri="{FF2B5EF4-FFF2-40B4-BE49-F238E27FC236}">
                <a16:creationId xmlns:a16="http://schemas.microsoft.com/office/drawing/2014/main" id="{4172C97C-FF05-A9EF-CB4C-3815F7D88D44}"/>
              </a:ext>
            </a:extLst>
          </p:cNvPr>
          <p:cNvPicPr>
            <a:picLocks noGrp="1" noChangeAspect="1"/>
          </p:cNvPicPr>
          <p:nvPr>
            <p:ph type="pic" sz="quarter" idx="11"/>
          </p:nvPr>
        </p:nvPicPr>
        <p:blipFill>
          <a:blip r:embed="rId2"/>
          <a:srcRect l="10807" r="10807"/>
          <a:stretch/>
        </p:blipFill>
        <p:spPr>
          <a:xfrm>
            <a:off x="7514705" y="2069869"/>
            <a:ext cx="3910533" cy="3303819"/>
          </a:xfrm>
        </p:spPr>
      </p:pic>
    </p:spTree>
    <p:extLst>
      <p:ext uri="{BB962C8B-B14F-4D97-AF65-F5344CB8AC3E}">
        <p14:creationId xmlns:p14="http://schemas.microsoft.com/office/powerpoint/2010/main" val="995937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57A1B-BB86-4883-AB5A-A4E959870C24}"/>
              </a:ext>
            </a:extLst>
          </p:cNvPr>
          <p:cNvSpPr>
            <a:spLocks noGrp="1"/>
          </p:cNvSpPr>
          <p:nvPr>
            <p:ph type="title"/>
          </p:nvPr>
        </p:nvSpPr>
        <p:spPr/>
        <p:txBody>
          <a:bodyPr/>
          <a:lstStyle/>
          <a:p>
            <a:r>
              <a:rPr lang="es-ES" dirty="0"/>
              <a:t>Project </a:t>
            </a:r>
            <a:r>
              <a:rPr lang="es-ES" dirty="0" err="1"/>
              <a:t>Aims</a:t>
            </a:r>
            <a:endParaRPr lang="es-ES" dirty="0"/>
          </a:p>
        </p:txBody>
      </p:sp>
      <p:sp>
        <p:nvSpPr>
          <p:cNvPr id="3" name="Marcador de texto 2">
            <a:extLst>
              <a:ext uri="{FF2B5EF4-FFF2-40B4-BE49-F238E27FC236}">
                <a16:creationId xmlns:a16="http://schemas.microsoft.com/office/drawing/2014/main" id="{CCCC9341-0324-4BE8-AE3C-A199FB9F6A9F}"/>
              </a:ext>
            </a:extLst>
          </p:cNvPr>
          <p:cNvSpPr>
            <a:spLocks noGrp="1"/>
          </p:cNvSpPr>
          <p:nvPr>
            <p:ph type="body" sz="quarter" idx="10"/>
          </p:nvPr>
        </p:nvSpPr>
        <p:spPr>
          <a:xfrm>
            <a:off x="766763" y="1546167"/>
            <a:ext cx="10330728" cy="4006735"/>
          </a:xfrm>
        </p:spPr>
        <p:txBody>
          <a:bodyPr/>
          <a:lstStyle/>
          <a:p>
            <a:r>
              <a:rPr lang="en-US" sz="2000" dirty="0"/>
              <a:t>Studying the roles played by different </a:t>
            </a:r>
            <a:r>
              <a:rPr lang="en-US" sz="2000" dirty="0" err="1"/>
              <a:t>organisations</a:t>
            </a:r>
            <a:r>
              <a:rPr lang="en-US" sz="2000" dirty="0"/>
              <a:t> at various levels in the development of policies aimed at </a:t>
            </a:r>
            <a:r>
              <a:rPr lang="en-US" sz="2000" b="1" dirty="0"/>
              <a:t>addressing climate change </a:t>
            </a:r>
            <a:r>
              <a:rPr lang="en-US" sz="2000" dirty="0"/>
              <a:t>and </a:t>
            </a:r>
            <a:r>
              <a:rPr lang="en-US" sz="2000" b="1" dirty="0"/>
              <a:t>promoting a just transition towards a low carbon economy. </a:t>
            </a:r>
          </a:p>
          <a:p>
            <a:r>
              <a:rPr lang="en-US" sz="2000" dirty="0"/>
              <a:t>Different international organizations have stressed that the transition towards a greener and more </a:t>
            </a:r>
            <a:r>
              <a:rPr lang="en-US" sz="2000" b="1" dirty="0"/>
              <a:t>sustainable future will have profound implications for employment and workers</a:t>
            </a:r>
            <a:r>
              <a:rPr lang="en-US" sz="2000" dirty="0"/>
              <a:t>.</a:t>
            </a:r>
            <a:r>
              <a:rPr lang="en-US" sz="2000" b="1" dirty="0"/>
              <a:t> Socially sustainable transition.</a:t>
            </a:r>
          </a:p>
          <a:p>
            <a:pPr marL="0" indent="0">
              <a:buNone/>
            </a:pPr>
            <a:r>
              <a:rPr lang="en-US" sz="2000" dirty="0"/>
              <a:t>Working paper – </a:t>
            </a:r>
            <a:r>
              <a:rPr lang="en-US" sz="2000" b="1" dirty="0"/>
              <a:t>Synergies in policies, strategies &amp; roles of </a:t>
            </a:r>
            <a:r>
              <a:rPr lang="en-US" sz="2000" b="1" dirty="0" err="1"/>
              <a:t>organisations</a:t>
            </a:r>
            <a:r>
              <a:rPr lang="en-US" sz="2000" b="1" dirty="0"/>
              <a:t> and stakeholders. </a:t>
            </a:r>
            <a:r>
              <a:rPr lang="en-US" sz="2000" dirty="0"/>
              <a:t>Focus on:</a:t>
            </a:r>
          </a:p>
          <a:p>
            <a:r>
              <a:rPr lang="en-US" sz="2000" b="1" dirty="0"/>
              <a:t>ILO Guidelines for a just transition </a:t>
            </a:r>
            <a:r>
              <a:rPr lang="en-US" sz="2000" dirty="0"/>
              <a:t>towards environmentally sustainable economies and societies.</a:t>
            </a:r>
          </a:p>
          <a:p>
            <a:r>
              <a:rPr lang="en-US" sz="2000" dirty="0"/>
              <a:t>UN &amp; ILO interaction – Just ecological transition, </a:t>
            </a:r>
            <a:r>
              <a:rPr lang="en-US" sz="2000" dirty="0" err="1"/>
              <a:t>ie</a:t>
            </a:r>
            <a:r>
              <a:rPr lang="en-US" sz="2000" dirty="0"/>
              <a:t>. Global Compact &amp; Guiding Principles on Business &amp; Human Rights</a:t>
            </a:r>
          </a:p>
        </p:txBody>
      </p:sp>
    </p:spTree>
    <p:extLst>
      <p:ext uri="{BB962C8B-B14F-4D97-AF65-F5344CB8AC3E}">
        <p14:creationId xmlns:p14="http://schemas.microsoft.com/office/powerpoint/2010/main" val="50562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6D8C7-C569-4BE7-AFBC-1B85FA0B63A2}"/>
              </a:ext>
            </a:extLst>
          </p:cNvPr>
          <p:cNvSpPr>
            <a:spLocks noGrp="1"/>
          </p:cNvSpPr>
          <p:nvPr>
            <p:ph type="title"/>
          </p:nvPr>
        </p:nvSpPr>
        <p:spPr/>
        <p:txBody>
          <a:bodyPr/>
          <a:lstStyle/>
          <a:p>
            <a:r>
              <a:rPr lang="en-US" sz="3200" dirty="0"/>
              <a:t>Concept of "just green transition“ -concerted actions of international organizations</a:t>
            </a:r>
            <a:endParaRPr lang="es-ES" sz="3200" dirty="0"/>
          </a:p>
        </p:txBody>
      </p:sp>
      <p:sp>
        <p:nvSpPr>
          <p:cNvPr id="3" name="Marcador de texto 2">
            <a:extLst>
              <a:ext uri="{FF2B5EF4-FFF2-40B4-BE49-F238E27FC236}">
                <a16:creationId xmlns:a16="http://schemas.microsoft.com/office/drawing/2014/main" id="{EC6729D8-FDCD-41AA-922B-57233255CBB2}"/>
              </a:ext>
            </a:extLst>
          </p:cNvPr>
          <p:cNvSpPr>
            <a:spLocks noGrp="1"/>
          </p:cNvSpPr>
          <p:nvPr>
            <p:ph type="body" sz="quarter" idx="10"/>
          </p:nvPr>
        </p:nvSpPr>
        <p:spPr>
          <a:xfrm>
            <a:off x="766763" y="1878676"/>
            <a:ext cx="10696488" cy="3749040"/>
          </a:xfrm>
        </p:spPr>
        <p:txBody>
          <a:bodyPr/>
          <a:lstStyle/>
          <a:p>
            <a:r>
              <a:rPr lang="en-US" dirty="0"/>
              <a:t>Main hypothesis is that policy makers at different levels are aligning their approaches regarding the </a:t>
            </a:r>
            <a:r>
              <a:rPr lang="en-US" b="1" dirty="0"/>
              <a:t>most suitable and socially fair strategies </a:t>
            </a:r>
            <a:r>
              <a:rPr lang="en-US" dirty="0"/>
              <a:t>to achieve the objective of reducing emissions of greenhouse gases and stopping environmental degradation. </a:t>
            </a:r>
          </a:p>
          <a:p>
            <a:r>
              <a:rPr lang="en-US" dirty="0"/>
              <a:t>Exploring the effectiveness of the various policies on delivering on the objectives of fresher air, cleaner water, preservation of biodiversity, energy renovation and efficiency </a:t>
            </a:r>
            <a:r>
              <a:rPr lang="en-US" b="1" dirty="0">
                <a:solidFill>
                  <a:srgbClr val="00B050"/>
                </a:solidFill>
              </a:rPr>
              <a:t>(environmental targets), </a:t>
            </a:r>
            <a:r>
              <a:rPr lang="en-US" dirty="0"/>
              <a:t>as well as, on </a:t>
            </a:r>
            <a:r>
              <a:rPr lang="en-US" b="1" dirty="0">
                <a:solidFill>
                  <a:srgbClr val="FF0000"/>
                </a:solidFill>
              </a:rPr>
              <a:t>social fairness: </a:t>
            </a:r>
            <a:r>
              <a:rPr lang="en-US" dirty="0"/>
              <a:t>reduction of social inequalities, compliance with core </a:t>
            </a:r>
            <a:r>
              <a:rPr lang="en-US" dirty="0" err="1"/>
              <a:t>labour</a:t>
            </a:r>
            <a:r>
              <a:rPr lang="en-US" dirty="0"/>
              <a:t> standards, and skills training for the green transition.</a:t>
            </a:r>
          </a:p>
          <a:p>
            <a:endParaRPr lang="es-ES" dirty="0"/>
          </a:p>
        </p:txBody>
      </p:sp>
    </p:spTree>
    <p:extLst>
      <p:ext uri="{BB962C8B-B14F-4D97-AF65-F5344CB8AC3E}">
        <p14:creationId xmlns:p14="http://schemas.microsoft.com/office/powerpoint/2010/main" val="268263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C1D4BF-3377-4562-947B-7F6552B5DFC1}"/>
              </a:ext>
            </a:extLst>
          </p:cNvPr>
          <p:cNvSpPr>
            <a:spLocks noGrp="1"/>
          </p:cNvSpPr>
          <p:nvPr>
            <p:ph type="title"/>
          </p:nvPr>
        </p:nvSpPr>
        <p:spPr/>
        <p:txBody>
          <a:bodyPr/>
          <a:lstStyle/>
          <a:p>
            <a:r>
              <a:rPr lang="es-ES" dirty="0"/>
              <a:t>ILO </a:t>
            </a:r>
            <a:r>
              <a:rPr lang="es-ES" dirty="0" err="1"/>
              <a:t>Guidelines</a:t>
            </a:r>
            <a:endParaRPr lang="es-ES" dirty="0"/>
          </a:p>
        </p:txBody>
      </p:sp>
      <p:sp>
        <p:nvSpPr>
          <p:cNvPr id="3" name="Marcador de texto 2">
            <a:extLst>
              <a:ext uri="{FF2B5EF4-FFF2-40B4-BE49-F238E27FC236}">
                <a16:creationId xmlns:a16="http://schemas.microsoft.com/office/drawing/2014/main" id="{E67B5353-5BED-4D10-9162-2D0537C685E9}"/>
              </a:ext>
            </a:extLst>
          </p:cNvPr>
          <p:cNvSpPr>
            <a:spLocks noGrp="1"/>
          </p:cNvSpPr>
          <p:nvPr>
            <p:ph type="body" sz="quarter" idx="10"/>
          </p:nvPr>
        </p:nvSpPr>
        <p:spPr>
          <a:xfrm>
            <a:off x="766763" y="1537855"/>
            <a:ext cx="10837804" cy="3835833"/>
          </a:xfrm>
        </p:spPr>
        <p:txBody>
          <a:bodyPr/>
          <a:lstStyle/>
          <a:p>
            <a:r>
              <a:rPr lang="en-US" sz="2200" b="1" dirty="0"/>
              <a:t>Aim </a:t>
            </a:r>
            <a:r>
              <a:rPr lang="en-US" sz="2200" dirty="0"/>
              <a:t>to support progress towards a</a:t>
            </a:r>
            <a:r>
              <a:rPr lang="en-US" sz="2200" b="1" dirty="0"/>
              <a:t> low-carbon economy while also promoting social protection </a:t>
            </a:r>
            <a:r>
              <a:rPr lang="en-US" sz="2200" dirty="0"/>
              <a:t>and creation of </a:t>
            </a:r>
            <a:r>
              <a:rPr lang="en-US" sz="2200" b="1" dirty="0"/>
              <a:t>decent jobs </a:t>
            </a:r>
            <a:r>
              <a:rPr lang="en-US" sz="2200" dirty="0"/>
              <a:t>at a large-scale. </a:t>
            </a:r>
          </a:p>
          <a:p>
            <a:r>
              <a:rPr lang="en-US" sz="2200" dirty="0"/>
              <a:t>Focus on balancing economic growth, social equity, and environmental sustainability. </a:t>
            </a:r>
          </a:p>
          <a:p>
            <a:r>
              <a:rPr lang="en-US" sz="2200" dirty="0"/>
              <a:t>Advocate for inclusive policies that</a:t>
            </a:r>
            <a:r>
              <a:rPr lang="en-US" sz="2200" b="1" dirty="0"/>
              <a:t> support workers </a:t>
            </a:r>
            <a:r>
              <a:rPr lang="en-US" sz="2200" dirty="0"/>
              <a:t>in the context of the </a:t>
            </a:r>
            <a:r>
              <a:rPr lang="en-US" sz="2200" b="1" dirty="0"/>
              <a:t>economic transition to environmentally sustainable models</a:t>
            </a:r>
            <a:r>
              <a:rPr lang="en-US" sz="2200" dirty="0"/>
              <a:t>. “Just Transition for workers.” (Ghaleigh, N., 2019)</a:t>
            </a:r>
          </a:p>
          <a:p>
            <a:r>
              <a:rPr lang="en-US" sz="2200" dirty="0"/>
              <a:t>Transitions to environmentally and socially sustainable economies can become a </a:t>
            </a:r>
            <a:r>
              <a:rPr lang="en-US" sz="2200" b="1" dirty="0"/>
              <a:t>strong driver of job creation &amp; social justice. </a:t>
            </a:r>
            <a:r>
              <a:rPr lang="en-US" sz="2200" dirty="0"/>
              <a:t>Greener enterprises and jobs (more energy and resource efficient practices, avoiding pollution and managing natural resources sustainably) leads to </a:t>
            </a:r>
            <a:r>
              <a:rPr lang="en-US" sz="2200" b="1" dirty="0"/>
              <a:t>innovation &amp; job creation </a:t>
            </a:r>
            <a:r>
              <a:rPr lang="en-US" sz="2200" dirty="0"/>
              <a:t>but jobs will be lost in the carbon-intense sectors.</a:t>
            </a:r>
          </a:p>
        </p:txBody>
      </p:sp>
    </p:spTree>
    <p:extLst>
      <p:ext uri="{BB962C8B-B14F-4D97-AF65-F5344CB8AC3E}">
        <p14:creationId xmlns:p14="http://schemas.microsoft.com/office/powerpoint/2010/main" val="304871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56A46B-8AC1-4476-9F81-FA5E3459EC8E}"/>
              </a:ext>
            </a:extLst>
          </p:cNvPr>
          <p:cNvSpPr>
            <a:spLocks noGrp="1"/>
          </p:cNvSpPr>
          <p:nvPr>
            <p:ph type="title"/>
          </p:nvPr>
        </p:nvSpPr>
        <p:spPr/>
        <p:txBody>
          <a:bodyPr/>
          <a:lstStyle/>
          <a:p>
            <a:r>
              <a:rPr kumimoji="0" lang="es-ES" sz="3600" b="1" i="0" u="none" strike="noStrike" kern="1200" cap="none" spc="0" normalizeH="0" baseline="0" noProof="0" dirty="0">
                <a:ln>
                  <a:noFill/>
                </a:ln>
                <a:solidFill>
                  <a:prstClr val="black"/>
                </a:solidFill>
                <a:effectLst/>
                <a:uLnTx/>
                <a:uFillTx/>
                <a:latin typeface="Aptos Display" panose="02110004020202020204"/>
                <a:ea typeface="+mj-ea"/>
                <a:cs typeface="+mj-cs"/>
              </a:rPr>
              <a:t>ILO </a:t>
            </a:r>
            <a:r>
              <a:rPr kumimoji="0" lang="es-ES" sz="3600" b="1" i="0" u="none" strike="noStrike" kern="1200" cap="none" spc="0" normalizeH="0" baseline="0" noProof="0" dirty="0" err="1">
                <a:ln>
                  <a:noFill/>
                </a:ln>
                <a:solidFill>
                  <a:prstClr val="black"/>
                </a:solidFill>
                <a:effectLst/>
                <a:uLnTx/>
                <a:uFillTx/>
                <a:latin typeface="Aptos Display" panose="02110004020202020204"/>
                <a:ea typeface="+mj-ea"/>
                <a:cs typeface="+mj-cs"/>
              </a:rPr>
              <a:t>strategy</a:t>
            </a:r>
            <a:r>
              <a:rPr kumimoji="0" lang="es-ES" sz="3600" b="1" i="0" u="none" strike="noStrike" kern="1200" cap="none" spc="0" normalizeH="0" baseline="0" noProof="0" dirty="0">
                <a:ln>
                  <a:noFill/>
                </a:ln>
                <a:solidFill>
                  <a:prstClr val="black"/>
                </a:solidFill>
                <a:effectLst/>
                <a:uLnTx/>
                <a:uFillTx/>
                <a:latin typeface="Aptos Display" panose="02110004020202020204"/>
                <a:ea typeface="+mj-ea"/>
                <a:cs typeface="+mj-cs"/>
              </a:rPr>
              <a:t> – Just </a:t>
            </a:r>
            <a:r>
              <a:rPr kumimoji="0" lang="es-ES" sz="3600" b="1" i="0" u="none" strike="noStrike" kern="1200" cap="none" spc="0" normalizeH="0" baseline="0" noProof="0" dirty="0" err="1">
                <a:ln>
                  <a:noFill/>
                </a:ln>
                <a:solidFill>
                  <a:prstClr val="black"/>
                </a:solidFill>
                <a:effectLst/>
                <a:uLnTx/>
                <a:uFillTx/>
                <a:latin typeface="Aptos Display" panose="02110004020202020204"/>
                <a:ea typeface="+mj-ea"/>
                <a:cs typeface="+mj-cs"/>
              </a:rPr>
              <a:t>green</a:t>
            </a:r>
            <a:r>
              <a:rPr kumimoji="0" lang="es-ES" sz="3600" b="1"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kumimoji="0" lang="es-ES" sz="3600" b="1" i="0" u="none" strike="noStrike" kern="1200" cap="none" spc="0" normalizeH="0" baseline="0" noProof="0" dirty="0" err="1">
                <a:ln>
                  <a:noFill/>
                </a:ln>
                <a:solidFill>
                  <a:prstClr val="black"/>
                </a:solidFill>
                <a:effectLst/>
                <a:uLnTx/>
                <a:uFillTx/>
                <a:latin typeface="Aptos Display" panose="02110004020202020204"/>
                <a:ea typeface="+mj-ea"/>
                <a:cs typeface="+mj-cs"/>
              </a:rPr>
              <a:t>transition</a:t>
            </a:r>
            <a:r>
              <a:rPr kumimoji="0" lang="es-ES" sz="3600" b="1" i="0" u="none" strike="noStrike" kern="1200" cap="none" spc="0" normalizeH="0" baseline="0" noProof="0" dirty="0">
                <a:ln>
                  <a:noFill/>
                </a:ln>
                <a:solidFill>
                  <a:prstClr val="black"/>
                </a:solidFill>
                <a:effectLst/>
                <a:uLnTx/>
                <a:uFillTx/>
                <a:latin typeface="Aptos Display" panose="02110004020202020204"/>
                <a:ea typeface="+mj-ea"/>
                <a:cs typeface="+mj-cs"/>
              </a:rPr>
              <a:t> </a:t>
            </a:r>
            <a:br>
              <a:rPr kumimoji="0" lang="es-ES" sz="3600" b="1" i="0" u="none" strike="noStrike" kern="1200" cap="none" spc="0" normalizeH="0" baseline="0" noProof="0" dirty="0">
                <a:ln>
                  <a:noFill/>
                </a:ln>
                <a:solidFill>
                  <a:prstClr val="black"/>
                </a:solidFill>
                <a:effectLst/>
                <a:uLnTx/>
                <a:uFillTx/>
                <a:latin typeface="Aptos Display" panose="02110004020202020204"/>
                <a:ea typeface="+mj-ea"/>
                <a:cs typeface="+mj-cs"/>
              </a:rPr>
            </a:br>
            <a:r>
              <a:rPr kumimoji="0" lang="es-ES" sz="1100" b="1" i="0" u="none" strike="noStrike" kern="1200" cap="none" spc="0" normalizeH="0" baseline="0" noProof="0" dirty="0" err="1">
                <a:ln>
                  <a:noFill/>
                </a:ln>
                <a:solidFill>
                  <a:prstClr val="black"/>
                </a:solidFill>
                <a:effectLst/>
                <a:uLnTx/>
                <a:uFillTx/>
                <a:latin typeface="Aptos Display" panose="02110004020202020204"/>
                <a:ea typeface="+mj-ea"/>
                <a:cs typeface="+mj-cs"/>
              </a:rPr>
              <a:t>Report</a:t>
            </a:r>
            <a:r>
              <a:rPr kumimoji="0" lang="es-ES" sz="1100" b="1"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kumimoji="0" lang="es-ES" sz="1100" b="1" i="0" u="none" strike="noStrike" kern="1200" cap="none" spc="0" normalizeH="0" baseline="0" noProof="0" dirty="0" err="1">
                <a:ln>
                  <a:noFill/>
                </a:ln>
                <a:solidFill>
                  <a:prstClr val="black"/>
                </a:solidFill>
                <a:effectLst/>
                <a:uLnTx/>
                <a:uFillTx/>
                <a:latin typeface="Aptos Display" panose="02110004020202020204"/>
                <a:ea typeface="+mj-ea"/>
                <a:cs typeface="+mj-cs"/>
              </a:rPr>
              <a:t>Incorporating</a:t>
            </a:r>
            <a:r>
              <a:rPr kumimoji="0" lang="es-ES" sz="1100" b="1"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kumimoji="0" lang="es-ES" sz="1100" b="1" i="0" u="none" strike="noStrike" kern="1200" cap="none" spc="0" normalizeH="0" baseline="0" noProof="0" dirty="0" err="1">
                <a:ln>
                  <a:noFill/>
                </a:ln>
                <a:solidFill>
                  <a:prstClr val="black"/>
                </a:solidFill>
                <a:effectLst/>
                <a:uLnTx/>
                <a:uFillTx/>
                <a:latin typeface="Aptos Display" panose="02110004020202020204"/>
                <a:ea typeface="+mj-ea"/>
                <a:cs typeface="+mj-cs"/>
              </a:rPr>
              <a:t>just</a:t>
            </a:r>
            <a:r>
              <a:rPr kumimoji="0" lang="es-ES" sz="1100" b="1"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kumimoji="0" lang="es-ES" sz="1100" b="1" i="0" u="none" strike="noStrike" kern="1200" cap="none" spc="0" normalizeH="0" baseline="0" noProof="0" dirty="0" err="1">
                <a:ln>
                  <a:noFill/>
                </a:ln>
                <a:solidFill>
                  <a:prstClr val="black"/>
                </a:solidFill>
                <a:effectLst/>
                <a:uLnTx/>
                <a:uFillTx/>
                <a:latin typeface="Aptos Display" panose="02110004020202020204"/>
                <a:ea typeface="+mj-ea"/>
                <a:cs typeface="+mj-cs"/>
              </a:rPr>
              <a:t>transition</a:t>
            </a:r>
            <a:r>
              <a:rPr kumimoji="0" lang="es-ES" sz="1100" b="1"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kumimoji="0" lang="es-ES" sz="1100" b="1" i="0" u="none" strike="noStrike" kern="1200" cap="none" spc="0" normalizeH="0" baseline="0" noProof="0" dirty="0" err="1">
                <a:ln>
                  <a:noFill/>
                </a:ln>
                <a:solidFill>
                  <a:prstClr val="black"/>
                </a:solidFill>
                <a:effectLst/>
                <a:uLnTx/>
                <a:uFillTx/>
                <a:latin typeface="Aptos Display" panose="02110004020202020204"/>
                <a:ea typeface="+mj-ea"/>
                <a:cs typeface="+mj-cs"/>
              </a:rPr>
              <a:t>strategies</a:t>
            </a:r>
            <a:r>
              <a:rPr kumimoji="0" lang="es-ES" sz="1100" b="1" i="0" u="none" strike="noStrike" kern="1200" cap="none" spc="0" normalizeH="0" baseline="0" noProof="0" dirty="0">
                <a:ln>
                  <a:noFill/>
                </a:ln>
                <a:solidFill>
                  <a:prstClr val="black"/>
                </a:solidFill>
                <a:effectLst/>
                <a:uLnTx/>
                <a:uFillTx/>
                <a:latin typeface="Aptos Display" panose="02110004020202020204"/>
                <a:ea typeface="+mj-ea"/>
                <a:cs typeface="+mj-cs"/>
              </a:rPr>
              <a:t> in </a:t>
            </a:r>
            <a:r>
              <a:rPr kumimoji="0" lang="es-ES" sz="1100" b="1" i="0" u="none" strike="noStrike" kern="1200" cap="none" spc="0" normalizeH="0" baseline="0" noProof="0" dirty="0" err="1">
                <a:ln>
                  <a:noFill/>
                </a:ln>
                <a:solidFill>
                  <a:prstClr val="black"/>
                </a:solidFill>
                <a:effectLst/>
                <a:uLnTx/>
                <a:uFillTx/>
                <a:latin typeface="Aptos Display" panose="02110004020202020204"/>
                <a:ea typeface="+mj-ea"/>
                <a:cs typeface="+mj-cs"/>
              </a:rPr>
              <a:t>developing</a:t>
            </a:r>
            <a:r>
              <a:rPr kumimoji="0" lang="es-ES" sz="1100" b="1" i="0" u="none" strike="noStrike" kern="1200" cap="none" spc="0" normalizeH="0" baseline="0" noProof="0" dirty="0">
                <a:ln>
                  <a:noFill/>
                </a:ln>
                <a:solidFill>
                  <a:prstClr val="black"/>
                </a:solidFill>
                <a:effectLst/>
                <a:uLnTx/>
                <a:uFillTx/>
                <a:latin typeface="Aptos Display" panose="02110004020202020204"/>
                <a:ea typeface="+mj-ea"/>
                <a:cs typeface="+mj-cs"/>
              </a:rPr>
              <a:t> country </a:t>
            </a:r>
            <a:r>
              <a:rPr kumimoji="0" lang="es-ES" sz="1100" b="1" i="0" u="none" strike="noStrike" kern="1200" cap="none" spc="0" normalizeH="0" baseline="0" noProof="0" dirty="0" err="1">
                <a:ln>
                  <a:noFill/>
                </a:ln>
                <a:solidFill>
                  <a:prstClr val="black"/>
                </a:solidFill>
                <a:effectLst/>
                <a:uLnTx/>
                <a:uFillTx/>
                <a:latin typeface="Aptos Display" panose="02110004020202020204"/>
                <a:ea typeface="+mj-ea"/>
                <a:cs typeface="+mj-cs"/>
              </a:rPr>
              <a:t>Nationally</a:t>
            </a:r>
            <a:r>
              <a:rPr kumimoji="0" lang="es-ES" sz="1100" b="1"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kumimoji="0" lang="es-ES" sz="1100" b="1" i="0" u="none" strike="noStrike" kern="1200" cap="none" spc="0" normalizeH="0" baseline="0" noProof="0" dirty="0" err="1">
                <a:ln>
                  <a:noFill/>
                </a:ln>
                <a:solidFill>
                  <a:prstClr val="black"/>
                </a:solidFill>
                <a:effectLst/>
                <a:uLnTx/>
                <a:uFillTx/>
                <a:latin typeface="Aptos Display" panose="02110004020202020204"/>
                <a:ea typeface="+mj-ea"/>
                <a:cs typeface="+mj-cs"/>
              </a:rPr>
              <a:t>Determined</a:t>
            </a:r>
            <a:r>
              <a:rPr kumimoji="0" lang="es-ES" sz="1100" b="1"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kumimoji="0" lang="es-ES" sz="1100" b="1" i="0" u="none" strike="noStrike" kern="1200" cap="none" spc="0" normalizeH="0" baseline="0" noProof="0" dirty="0" err="1">
                <a:ln>
                  <a:noFill/>
                </a:ln>
                <a:solidFill>
                  <a:prstClr val="black"/>
                </a:solidFill>
                <a:effectLst/>
                <a:uLnTx/>
                <a:uFillTx/>
                <a:latin typeface="Aptos Display" panose="02110004020202020204"/>
                <a:ea typeface="+mj-ea"/>
                <a:cs typeface="+mj-cs"/>
              </a:rPr>
              <a:t>Contributions</a:t>
            </a:r>
            <a:r>
              <a:rPr kumimoji="0" lang="es-ES" sz="1100" b="1" i="0" u="none" strike="noStrike" kern="1200" cap="none" spc="0" normalizeH="0" baseline="0" noProof="0" dirty="0">
                <a:ln>
                  <a:noFill/>
                </a:ln>
                <a:solidFill>
                  <a:prstClr val="black"/>
                </a:solidFill>
                <a:effectLst/>
                <a:uLnTx/>
                <a:uFillTx/>
                <a:latin typeface="Aptos Display" panose="02110004020202020204"/>
                <a:ea typeface="+mj-ea"/>
                <a:cs typeface="+mj-cs"/>
              </a:rPr>
              <a:t>, Glynn, P. J.,  </a:t>
            </a:r>
            <a:r>
              <a:rPr kumimoji="0" lang="es-ES" sz="1100" b="1" i="0" u="none" strike="noStrike" kern="1200" cap="none" spc="0" normalizeH="0" baseline="0" noProof="0" dirty="0" err="1">
                <a:ln>
                  <a:noFill/>
                </a:ln>
                <a:solidFill>
                  <a:prstClr val="black"/>
                </a:solidFill>
                <a:effectLst/>
                <a:uLnTx/>
                <a:uFillTx/>
                <a:latin typeface="Aptos Display" panose="02110004020202020204"/>
                <a:ea typeface="+mj-ea"/>
                <a:cs typeface="+mj-cs"/>
              </a:rPr>
              <a:t>Andrzej</a:t>
            </a:r>
            <a:r>
              <a:rPr kumimoji="0" lang="es-ES" sz="1100" b="1"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kumimoji="0" lang="es-ES" sz="1100" b="1" i="0" u="none" strike="noStrike" kern="1200" cap="none" spc="0" normalizeH="0" baseline="0" noProof="0" dirty="0" err="1">
                <a:ln>
                  <a:noFill/>
                </a:ln>
                <a:solidFill>
                  <a:prstClr val="black"/>
                </a:solidFill>
                <a:effectLst/>
                <a:uLnTx/>
                <a:uFillTx/>
                <a:latin typeface="Aptos Display" panose="02110004020202020204"/>
                <a:ea typeface="+mj-ea"/>
                <a:cs typeface="+mj-cs"/>
              </a:rPr>
              <a:t>Błachowicz</a:t>
            </a:r>
            <a:r>
              <a:rPr kumimoji="0" lang="es-ES" sz="1100" b="1" i="0" u="none" strike="noStrike" kern="1200" cap="none" spc="0" normalizeH="0" baseline="0" noProof="0" dirty="0">
                <a:ln>
                  <a:noFill/>
                </a:ln>
                <a:solidFill>
                  <a:prstClr val="black"/>
                </a:solidFill>
                <a:effectLst/>
                <a:uLnTx/>
                <a:uFillTx/>
                <a:latin typeface="Aptos Display" panose="02110004020202020204"/>
                <a:ea typeface="+mj-ea"/>
                <a:cs typeface="+mj-cs"/>
              </a:rPr>
              <a:t>, A. and Nicholls M. </a:t>
            </a:r>
            <a:r>
              <a:rPr kumimoji="0" lang="es-ES" sz="1100" b="1" i="0" u="none" strike="noStrike" kern="1200" cap="none" spc="0" normalizeH="0" baseline="0" noProof="0" dirty="0" err="1">
                <a:ln>
                  <a:noFill/>
                </a:ln>
                <a:solidFill>
                  <a:prstClr val="black"/>
                </a:solidFill>
                <a:effectLst/>
                <a:uLnTx/>
                <a:uFillTx/>
                <a:latin typeface="Aptos Display" panose="02110004020202020204"/>
                <a:ea typeface="+mj-ea"/>
                <a:cs typeface="+mj-cs"/>
              </a:rPr>
              <a:t>Climate</a:t>
            </a:r>
            <a:r>
              <a:rPr kumimoji="0" lang="es-ES" sz="1100" b="1" i="0" u="none" strike="noStrike" kern="1200" cap="none" spc="0" normalizeH="0" baseline="0" noProof="0" dirty="0">
                <a:ln>
                  <a:noFill/>
                </a:ln>
                <a:solidFill>
                  <a:prstClr val="black"/>
                </a:solidFill>
                <a:effectLst/>
                <a:uLnTx/>
                <a:uFillTx/>
                <a:latin typeface="Aptos Display" panose="02110004020202020204"/>
                <a:ea typeface="+mj-ea"/>
                <a:cs typeface="+mj-cs"/>
              </a:rPr>
              <a:t> </a:t>
            </a:r>
            <a:r>
              <a:rPr kumimoji="0" lang="es-ES" sz="1100" b="1" i="0" u="none" strike="noStrike" kern="1200" cap="none" spc="0" normalizeH="0" baseline="0" noProof="0" dirty="0" err="1">
                <a:ln>
                  <a:noFill/>
                </a:ln>
                <a:solidFill>
                  <a:prstClr val="black"/>
                </a:solidFill>
                <a:effectLst/>
                <a:uLnTx/>
                <a:uFillTx/>
                <a:latin typeface="Aptos Display" panose="02110004020202020204"/>
                <a:ea typeface="+mj-ea"/>
                <a:cs typeface="+mj-cs"/>
              </a:rPr>
              <a:t>Strategies</a:t>
            </a:r>
            <a:r>
              <a:rPr kumimoji="0" lang="es-ES" sz="1100" b="1" i="0" u="none" strike="noStrike" kern="1200" cap="none" spc="0" normalizeH="0" baseline="0" noProof="0" dirty="0">
                <a:ln>
                  <a:noFill/>
                </a:ln>
                <a:solidFill>
                  <a:prstClr val="black"/>
                </a:solidFill>
                <a:effectLst/>
                <a:uLnTx/>
                <a:uFillTx/>
                <a:latin typeface="Aptos Display" panose="02110004020202020204"/>
                <a:ea typeface="+mj-ea"/>
                <a:cs typeface="+mj-cs"/>
              </a:rPr>
              <a:t> (2020)</a:t>
            </a:r>
            <a:endParaRPr lang="es-ES" dirty="0"/>
          </a:p>
        </p:txBody>
      </p:sp>
      <p:sp>
        <p:nvSpPr>
          <p:cNvPr id="3" name="Marcador de texto 2">
            <a:extLst>
              <a:ext uri="{FF2B5EF4-FFF2-40B4-BE49-F238E27FC236}">
                <a16:creationId xmlns:a16="http://schemas.microsoft.com/office/drawing/2014/main" id="{AFFC39A2-D323-4A92-B96C-7797929AF6ED}"/>
              </a:ext>
            </a:extLst>
          </p:cNvPr>
          <p:cNvSpPr>
            <a:spLocks noGrp="1"/>
          </p:cNvSpPr>
          <p:nvPr>
            <p:ph type="body" sz="quarter" idx="10"/>
          </p:nvPr>
        </p:nvSpPr>
        <p:spPr>
          <a:xfrm>
            <a:off x="766763" y="1745673"/>
            <a:ext cx="5329237" cy="3628015"/>
          </a:xfrm>
        </p:spPr>
        <p:txBody>
          <a:bodyPr/>
          <a:lstStyle/>
          <a:p>
            <a:r>
              <a:rPr lang="en-US" b="1" dirty="0"/>
              <a:t>Guidelines</a:t>
            </a:r>
            <a:r>
              <a:rPr lang="en-US" dirty="0"/>
              <a:t> addressed to governments and social partners (workers and employers’ representatives) </a:t>
            </a:r>
          </a:p>
          <a:p>
            <a:r>
              <a:rPr lang="en-US" dirty="0"/>
              <a:t>based on the </a:t>
            </a:r>
            <a:r>
              <a:rPr lang="en-US" b="1" dirty="0"/>
              <a:t>four pillars </a:t>
            </a:r>
            <a:r>
              <a:rPr lang="en-US" dirty="0"/>
              <a:t>of the </a:t>
            </a:r>
            <a:r>
              <a:rPr lang="en-US" b="1" dirty="0"/>
              <a:t>Decent Work Agenda</a:t>
            </a:r>
            <a:r>
              <a:rPr lang="en-US" dirty="0"/>
              <a:t>: employment, </a:t>
            </a:r>
            <a:r>
              <a:rPr lang="en-US" dirty="0" err="1"/>
              <a:t>labour</a:t>
            </a:r>
            <a:r>
              <a:rPr lang="en-US" dirty="0"/>
              <a:t> rights, social protection and social dialogue.</a:t>
            </a:r>
          </a:p>
          <a:p>
            <a:endParaRPr lang="es-ES" dirty="0"/>
          </a:p>
        </p:txBody>
      </p:sp>
      <p:pic>
        <p:nvPicPr>
          <p:cNvPr id="5" name="Imagen 4">
            <a:extLst>
              <a:ext uri="{FF2B5EF4-FFF2-40B4-BE49-F238E27FC236}">
                <a16:creationId xmlns:a16="http://schemas.microsoft.com/office/drawing/2014/main" id="{ADDFD7F6-036D-44C8-A2F3-7B170AB529B9}"/>
              </a:ext>
            </a:extLst>
          </p:cNvPr>
          <p:cNvPicPr>
            <a:picLocks noChangeAspect="1"/>
          </p:cNvPicPr>
          <p:nvPr/>
        </p:nvPicPr>
        <p:blipFill>
          <a:blip r:embed="rId2"/>
          <a:stretch>
            <a:fillRect/>
          </a:stretch>
        </p:blipFill>
        <p:spPr>
          <a:xfrm>
            <a:off x="6486843" y="2186247"/>
            <a:ext cx="5216898" cy="3187441"/>
          </a:xfrm>
          <a:prstGeom prst="rect">
            <a:avLst/>
          </a:prstGeom>
        </p:spPr>
      </p:pic>
      <p:sp>
        <p:nvSpPr>
          <p:cNvPr id="7" name="CuadroTexto 6">
            <a:extLst>
              <a:ext uri="{FF2B5EF4-FFF2-40B4-BE49-F238E27FC236}">
                <a16:creationId xmlns:a16="http://schemas.microsoft.com/office/drawing/2014/main" id="{61138DAB-454F-4D0A-BAF8-4A84FF9DFA2C}"/>
              </a:ext>
            </a:extLst>
          </p:cNvPr>
          <p:cNvSpPr txBox="1"/>
          <p:nvPr/>
        </p:nvSpPr>
        <p:spPr>
          <a:xfrm>
            <a:off x="6608618" y="1650388"/>
            <a:ext cx="4630190" cy="380104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515151"/>
                </a:solidFill>
                <a:effectLst/>
                <a:uLnTx/>
                <a:uFillTx/>
                <a:latin typeface="Aptos" panose="02110004020202020204"/>
                <a:ea typeface="+mn-ea"/>
                <a:cs typeface="+mn-cs"/>
              </a:rPr>
              <a:t>Guidelines: </a:t>
            </a:r>
            <a:r>
              <a:rPr kumimoji="0" lang="en-US" sz="2400" b="0" i="0" u="none" strike="noStrike" kern="1200" cap="none" spc="0" normalizeH="0" baseline="0" noProof="0" dirty="0">
                <a:ln>
                  <a:noFill/>
                </a:ln>
                <a:solidFill>
                  <a:srgbClr val="515151"/>
                </a:solidFill>
                <a:effectLst/>
                <a:uLnTx/>
                <a:uFillTx/>
                <a:latin typeface="Aptos" panose="02110004020202020204"/>
                <a:ea typeface="+mn-ea"/>
                <a:cs typeface="+mn-cs"/>
              </a:rPr>
              <a:t>promote integration of the just transition principles into macroeconomic policies by combining: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15151"/>
                </a:solidFill>
                <a:effectLst/>
                <a:uLnTx/>
                <a:uFillTx/>
                <a:latin typeface="Aptos" panose="02110004020202020204"/>
                <a:ea typeface="+mn-ea"/>
                <a:cs typeface="+mn-cs"/>
              </a:rPr>
              <a:t>industrial and sectoral policies - public expenditure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15151"/>
                </a:solidFill>
                <a:effectLst/>
                <a:uLnTx/>
                <a:uFillTx/>
                <a:latin typeface="Aptos" panose="02110004020202020204"/>
                <a:ea typeface="+mn-ea"/>
                <a:cs typeface="+mn-cs"/>
              </a:rPr>
              <a:t>taxation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15151"/>
                </a:solidFill>
                <a:effectLst/>
                <a:uLnTx/>
                <a:uFillTx/>
                <a:latin typeface="Aptos" panose="02110004020202020204"/>
                <a:ea typeface="+mn-ea"/>
                <a:cs typeface="+mn-cs"/>
              </a:rPr>
              <a:t>training and education to the new model (energy &amp; digital transitions).</a:t>
            </a:r>
            <a:endParaRPr kumimoji="0" lang="es-ES" sz="2400" b="0" i="0" u="none" strike="noStrike" kern="1200" cap="none" spc="0" normalizeH="0" baseline="0" noProof="0" dirty="0">
              <a:ln>
                <a:noFill/>
              </a:ln>
              <a:solidFill>
                <a:srgbClr val="515151"/>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356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161E2-858F-4DD2-96BD-D24F2B20FF52}"/>
              </a:ext>
            </a:extLst>
          </p:cNvPr>
          <p:cNvSpPr>
            <a:spLocks noGrp="1"/>
          </p:cNvSpPr>
          <p:nvPr>
            <p:ph type="title"/>
          </p:nvPr>
        </p:nvSpPr>
        <p:spPr>
          <a:xfrm>
            <a:off x="766762" y="673332"/>
            <a:ext cx="8834437" cy="623454"/>
          </a:xfrm>
        </p:spPr>
        <p:txBody>
          <a:bodyPr/>
          <a:lstStyle/>
          <a:p>
            <a:r>
              <a:rPr lang="es-ES" dirty="0"/>
              <a:t>Pillars - ILO </a:t>
            </a:r>
            <a:r>
              <a:rPr lang="es-ES" dirty="0" err="1"/>
              <a:t>just</a:t>
            </a:r>
            <a:r>
              <a:rPr lang="es-ES" dirty="0"/>
              <a:t> </a:t>
            </a:r>
            <a:r>
              <a:rPr lang="es-ES" dirty="0" err="1"/>
              <a:t>transition</a:t>
            </a:r>
            <a:r>
              <a:rPr lang="es-ES" dirty="0"/>
              <a:t> </a:t>
            </a:r>
            <a:r>
              <a:rPr lang="es-ES" dirty="0" err="1"/>
              <a:t>framework</a:t>
            </a:r>
            <a:endParaRPr lang="es-ES" sz="1100" dirty="0"/>
          </a:p>
        </p:txBody>
      </p:sp>
      <p:sp>
        <p:nvSpPr>
          <p:cNvPr id="3" name="Marcador de texto 2">
            <a:extLst>
              <a:ext uri="{FF2B5EF4-FFF2-40B4-BE49-F238E27FC236}">
                <a16:creationId xmlns:a16="http://schemas.microsoft.com/office/drawing/2014/main" id="{68D0DB83-455E-431D-8B31-2AE815A32A1C}"/>
              </a:ext>
            </a:extLst>
          </p:cNvPr>
          <p:cNvSpPr>
            <a:spLocks noGrp="1"/>
          </p:cNvSpPr>
          <p:nvPr>
            <p:ph type="body" sz="quarter" idx="10"/>
          </p:nvPr>
        </p:nvSpPr>
        <p:spPr>
          <a:xfrm>
            <a:off x="766763" y="1487978"/>
            <a:ext cx="10696488" cy="3885710"/>
          </a:xfrm>
        </p:spPr>
        <p:txBody>
          <a:bodyPr/>
          <a:lstStyle/>
          <a:p>
            <a:r>
              <a:rPr lang="en-US" dirty="0"/>
              <a:t>Early assessment of the social and economic consequences of climate change and responses to it;</a:t>
            </a:r>
          </a:p>
          <a:p>
            <a:r>
              <a:rPr lang="en-US" dirty="0"/>
              <a:t>Substantial public investment in low-carbon sectors and technologies;</a:t>
            </a:r>
          </a:p>
          <a:p>
            <a:r>
              <a:rPr lang="en-US" dirty="0"/>
              <a:t>Active policies for the restructuring and diversification of the economy in the territories most affected;</a:t>
            </a:r>
          </a:p>
          <a:p>
            <a:r>
              <a:rPr lang="en-US" dirty="0"/>
              <a:t>Promoting professional training &amp; re-training (green skills)</a:t>
            </a:r>
          </a:p>
          <a:p>
            <a:r>
              <a:rPr lang="en-US" dirty="0"/>
              <a:t>Strengthening social protection systems</a:t>
            </a:r>
          </a:p>
          <a:p>
            <a:r>
              <a:rPr lang="en-US" dirty="0"/>
              <a:t>Promoting social dialogue &amp; collective bargaining</a:t>
            </a:r>
          </a:p>
          <a:p>
            <a:pPr marL="0" indent="0">
              <a:buNone/>
            </a:pPr>
            <a:endParaRPr lang="es-ES" dirty="0"/>
          </a:p>
        </p:txBody>
      </p:sp>
    </p:spTree>
    <p:extLst>
      <p:ext uri="{BB962C8B-B14F-4D97-AF65-F5344CB8AC3E}">
        <p14:creationId xmlns:p14="http://schemas.microsoft.com/office/powerpoint/2010/main" val="383783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20C5F-DCF3-49B7-89C6-19FD3C64AF71}"/>
              </a:ext>
            </a:extLst>
          </p:cNvPr>
          <p:cNvSpPr>
            <a:spLocks noGrp="1"/>
          </p:cNvSpPr>
          <p:nvPr>
            <p:ph type="title"/>
          </p:nvPr>
        </p:nvSpPr>
        <p:spPr/>
        <p:txBody>
          <a:bodyPr/>
          <a:lstStyle/>
          <a:p>
            <a:r>
              <a:rPr lang="es-ES" dirty="0"/>
              <a:t>Social Dialogue &amp; </a:t>
            </a:r>
            <a:r>
              <a:rPr lang="es-ES" dirty="0" err="1"/>
              <a:t>Collective</a:t>
            </a:r>
            <a:r>
              <a:rPr lang="es-ES" dirty="0"/>
              <a:t> </a:t>
            </a:r>
            <a:r>
              <a:rPr lang="es-ES" dirty="0" err="1"/>
              <a:t>Bargaining</a:t>
            </a:r>
            <a:r>
              <a:rPr lang="es-ES" dirty="0"/>
              <a:t> – Crucial role</a:t>
            </a:r>
          </a:p>
        </p:txBody>
      </p:sp>
      <p:sp>
        <p:nvSpPr>
          <p:cNvPr id="3" name="Marcador de texto 2">
            <a:extLst>
              <a:ext uri="{FF2B5EF4-FFF2-40B4-BE49-F238E27FC236}">
                <a16:creationId xmlns:a16="http://schemas.microsoft.com/office/drawing/2014/main" id="{BD6C6BB6-DDAB-430F-9E8B-A2D8EA3246BC}"/>
              </a:ext>
            </a:extLst>
          </p:cNvPr>
          <p:cNvSpPr>
            <a:spLocks noGrp="1"/>
          </p:cNvSpPr>
          <p:nvPr>
            <p:ph type="body" sz="quarter" idx="10"/>
          </p:nvPr>
        </p:nvSpPr>
        <p:spPr>
          <a:xfrm>
            <a:off x="766763" y="1762298"/>
            <a:ext cx="10854430" cy="3956858"/>
          </a:xfrm>
        </p:spPr>
        <p:txBody>
          <a:bodyPr/>
          <a:lstStyle/>
          <a:p>
            <a:r>
              <a:rPr lang="en-US" dirty="0"/>
              <a:t>Key element JGT: </a:t>
            </a:r>
            <a:r>
              <a:rPr lang="en-US" b="1" dirty="0">
                <a:solidFill>
                  <a:srgbClr val="FF0000"/>
                </a:solidFill>
              </a:rPr>
              <a:t>Social dialogue and Tripartism </a:t>
            </a:r>
          </a:p>
          <a:p>
            <a:r>
              <a:rPr lang="en-US" dirty="0"/>
              <a:t>Examining the role that social dialogue and collective bargaining are playing in the process of a just green transition. The role of collective bargaining is crucial for the development of the necessary skills to solve the problems of </a:t>
            </a:r>
            <a:r>
              <a:rPr lang="en-US" dirty="0" err="1"/>
              <a:t>labour</a:t>
            </a:r>
            <a:r>
              <a:rPr lang="en-US" dirty="0"/>
              <a:t> shortages in some sectors and to guarantee the efficient organization of industrial production activities.</a:t>
            </a:r>
          </a:p>
          <a:p>
            <a:r>
              <a:rPr lang="en-US" b="1" dirty="0"/>
              <a:t>Fostering trade union engagement with sustainability</a:t>
            </a:r>
          </a:p>
          <a:p>
            <a:r>
              <a:rPr lang="en-US" b="1" dirty="0"/>
              <a:t>Collective workers´ voice – “Symbiotic process” </a:t>
            </a:r>
            <a:r>
              <a:rPr lang="en-US" dirty="0"/>
              <a:t>for achieving environmental, economic and social transformations. (</a:t>
            </a:r>
            <a:r>
              <a:rPr lang="en-US" dirty="0" err="1"/>
              <a:t>Novitz</a:t>
            </a:r>
            <a:r>
              <a:rPr lang="en-US" dirty="0"/>
              <a:t>, 2020)</a:t>
            </a:r>
          </a:p>
          <a:p>
            <a:endParaRPr lang="es-ES" dirty="0"/>
          </a:p>
        </p:txBody>
      </p:sp>
    </p:spTree>
    <p:extLst>
      <p:ext uri="{BB962C8B-B14F-4D97-AF65-F5344CB8AC3E}">
        <p14:creationId xmlns:p14="http://schemas.microsoft.com/office/powerpoint/2010/main" val="364811721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60868a-6088-4ac0-ad70-5f890b58ca89" xsi:nil="true"/>
    <lcf76f155ced4ddcb4097134ff3c332f xmlns="c2404e37-b507-4ebd-a459-f3ceea872ed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527C97D4BC282449AEC4E16CB9AC838" ma:contentTypeVersion="14" ma:contentTypeDescription="Criar um novo documento." ma:contentTypeScope="" ma:versionID="3683ae1152d9ea17c3e982753c9f4e59">
  <xsd:schema xmlns:xsd="http://www.w3.org/2001/XMLSchema" xmlns:xs="http://www.w3.org/2001/XMLSchema" xmlns:p="http://schemas.microsoft.com/office/2006/metadata/properties" xmlns:ns2="c2404e37-b507-4ebd-a459-f3ceea872edf" xmlns:ns3="d860868a-6088-4ac0-ad70-5f890b58ca89" targetNamespace="http://schemas.microsoft.com/office/2006/metadata/properties" ma:root="true" ma:fieldsID="73f289eab8944d5634ccbe03de230c5e" ns2:_="" ns3:_="">
    <xsd:import namespace="c2404e37-b507-4ebd-a459-f3ceea872edf"/>
    <xsd:import namespace="d860868a-6088-4ac0-ad70-5f890b58ca8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04e37-b507-4ebd-a459-f3ceea872e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Etiquetas de Imagem" ma:readOnly="false" ma:fieldId="{5cf76f15-5ced-4ddc-b409-7134ff3c332f}" ma:taxonomyMulti="true" ma:sspId="d9eb4aad-cdb3-4d75-98c5-0051f039daa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60868a-6088-4ac0-ad70-5f890b58ca8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dd4969c-83bc-4914-b144-3bb769d2385a}" ma:internalName="TaxCatchAll" ma:showField="CatchAllData" ma:web="d860868a-6088-4ac0-ad70-5f890b58ca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E717A8-2B0E-450C-B5AD-CAE370C50A9E}">
  <ds:schemaRefs>
    <ds:schemaRef ds:uri="http://schemas.microsoft.com/office/2006/documentManagement/types"/>
    <ds:schemaRef ds:uri="http://schemas.microsoft.com/office/2006/metadata/properties"/>
    <ds:schemaRef ds:uri="http://purl.org/dc/terms/"/>
    <ds:schemaRef ds:uri="http://purl.org/dc/elements/1.1/"/>
    <ds:schemaRef ds:uri="d860868a-6088-4ac0-ad70-5f890b58ca89"/>
    <ds:schemaRef ds:uri="http://www.w3.org/XML/1998/namespace"/>
    <ds:schemaRef ds:uri="http://purl.org/dc/dcmitype/"/>
    <ds:schemaRef ds:uri="c2404e37-b507-4ebd-a459-f3ceea872edf"/>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59A27EE-08B1-4106-8899-64CFC954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404e37-b507-4ebd-a459-f3ceea872edf"/>
    <ds:schemaRef ds:uri="d860868a-6088-4ac0-ad70-5f890b58ca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9EAF03-1404-4DC9-A6F9-CEA1A748FC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539</TotalTime>
  <Words>1886</Words>
  <Application>Microsoft Office PowerPoint</Application>
  <PresentationFormat>Panorámica</PresentationFormat>
  <Paragraphs>112</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Aptos</vt:lpstr>
      <vt:lpstr>Aptos Display</vt:lpstr>
      <vt:lpstr>Arial</vt:lpstr>
      <vt:lpstr>Tema do Office</vt:lpstr>
      <vt:lpstr>Presentación de PowerPoint</vt:lpstr>
      <vt:lpstr>GreenSocial Project - </vt:lpstr>
      <vt:lpstr>GreenSocial Project: Multiple dimensions of the just green transition &amp; social rights</vt:lpstr>
      <vt:lpstr>Project Aims</vt:lpstr>
      <vt:lpstr>Concept of "just green transition“ -concerted actions of international organizations</vt:lpstr>
      <vt:lpstr>ILO Guidelines</vt:lpstr>
      <vt:lpstr>ILO strategy – Just green transition  Report: Incorporating just transition strategies in developing country Nationally Determined Contributions, Glynn, P. J.,  Andrzej Błachowicz, A. and Nicholls M. Climate Strategies (2020)</vt:lpstr>
      <vt:lpstr>Pillars - ILO just transition framework</vt:lpstr>
      <vt:lpstr>Social Dialogue &amp; Collective Bargaining – Crucial role</vt:lpstr>
      <vt:lpstr>Key feature Just ecological transition - Green collective bargaining – Examples:</vt:lpstr>
      <vt:lpstr>Areas of collaboration UN &amp; ILO</vt:lpstr>
      <vt:lpstr>UN &amp; ILO Collaboration: Global Compact - Promoting Decent Work in the Context of Sustainable Development</vt:lpstr>
      <vt:lpstr>The Global Compact directly draws from the ILO’s core labor standards </vt:lpstr>
      <vt:lpstr>Initiatives &amp; programs</vt:lpstr>
      <vt:lpstr>UN Climate Action Summit jobs initiative (roadmap for a Just Green Transition)</vt:lpstr>
      <vt:lpstr>The three pillars of sustainability</vt:lpstr>
      <vt:lpstr>Conclusions</vt:lpstr>
      <vt:lpstr>References: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Rita Neto</dc:creator>
  <cp:lastModifiedBy>nramos@usal.es</cp:lastModifiedBy>
  <cp:revision>16</cp:revision>
  <dcterms:created xsi:type="dcterms:W3CDTF">2025-07-16T15:03:26Z</dcterms:created>
  <dcterms:modified xsi:type="dcterms:W3CDTF">2025-12-02T16:00:06Z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0x0101007527C97D4BC282449AEC4E16CB9AC838</vt:lpwstr>
  </property>
  <property fmtid="{D5CDD505-2E9C-101B-9397-08002B2CF9AE}" pid="3" name="MediaServiceImageTags">
    <vt:lpwstr/>
  </property>
</Properties>
</file>